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entation.xml" ContentType="application/vnd.openxmlformats-officedocument.presentationml.presentation.main+xml"/>
  <Override PartName="/ppt/comments/comment5.xml" ContentType="application/vnd.openxmlformats-officedocument.presentationml.comments+xml"/>
  <Override PartName="/ppt/comments/comment8.xml" ContentType="application/vnd.openxmlformats-officedocument.presentationml.comments+xml"/>
  <Override PartName="/ppt/comments/comment10.xml" ContentType="application/vnd.openxmlformats-officedocument.presentationml.comments+xml"/>
  <Override PartName="/ppt/comments/comment9.xml" ContentType="application/vnd.openxmlformats-officedocument.presentationml.comments+xml"/>
  <Override PartName="/ppt/slideMasters/slideMaster1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_rels/slideMaster13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12.xml.rels" ContentType="application/vnd.openxmlformats-package.relationships+xml"/>
  <Override PartName="/ppt/slideMasters/slideMaster1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_rels/slide22.xml.rels" ContentType="application/vnd.openxmlformats-package.relationships+xml"/>
  <Override PartName="/ppt/slides/_rels/slide35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_rels/slide20.xml.rels" ContentType="application/vnd.openxmlformats-package.relationships+xml"/>
  <Override PartName="/ppt/slides/_rels/slide2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media/image43.jpeg" ContentType="image/jpeg"/>
  <Override PartName="/ppt/media/image7.jpeg" ContentType="image/jpeg"/>
  <Override PartName="/ppt/media/image49.png" ContentType="image/png"/>
  <Override PartName="/ppt/media/image59.jpeg" ContentType="image/jpeg"/>
  <Override PartName="/ppt/media/image46.jpeg" ContentType="image/jpeg"/>
  <Override PartName="/ppt/media/image2.jpeg" ContentType="image/jpeg"/>
  <Override PartName="/ppt/media/image28.jpeg" ContentType="image/jpeg"/>
  <Override PartName="/ppt/media/image55.jpeg" ContentType="image/jpeg"/>
  <Override PartName="/ppt/media/image33.jpeg" ContentType="image/jpeg"/>
  <Override PartName="/ppt/media/image1.png" ContentType="image/png"/>
  <Override PartName="/ppt/media/image54.jpeg" ContentType="image/jpeg"/>
  <Override PartName="/ppt/media/image47.jpeg" ContentType="image/jpeg"/>
  <Override PartName="/ppt/media/image3.jpeg" ContentType="image/jpeg"/>
  <Override PartName="/ppt/media/image40.jpeg" ContentType="image/jpeg"/>
  <Override PartName="/ppt/media/image4.jpeg" ContentType="image/jpeg"/>
  <Override PartName="/ppt/media/image56.jpeg" ContentType="image/jpeg"/>
  <Override PartName="/ppt/media/image41.jpeg" ContentType="image/jpeg"/>
  <Override PartName="/ppt/media/image5.jpeg" ContentType="image/jpeg"/>
  <Override PartName="/ppt/media/image57.jpeg" ContentType="image/jpeg"/>
  <Override PartName="/ppt/media/image32.jpeg" ContentType="image/jpeg"/>
  <Override PartName="/ppt/media/image11.png" ContentType="image/png"/>
  <Override PartName="/ppt/media/image42.jpeg" ContentType="image/jpeg"/>
  <Override PartName="/ppt/media/image6.jpeg" ContentType="image/jpeg"/>
  <Override PartName="/ppt/media/image58.jpeg" ContentType="image/jpeg"/>
  <Override PartName="/ppt/media/image8.jpeg" ContentType="image/jpeg"/>
  <Override PartName="/ppt/media/image51.jpeg" ContentType="image/jpeg"/>
  <Override PartName="/ppt/media/image44.jpeg" ContentType="image/jpeg"/>
  <Override PartName="/ppt/media/image9.png" ContentType="image/png"/>
  <Override PartName="/ppt/media/image10.jpeg" ContentType="image/jpeg"/>
  <Override PartName="/ppt/media/image45.jpeg" ContentType="image/jpeg"/>
  <Override PartName="/ppt/media/image18.jpeg" ContentType="image/jpeg"/>
  <Override PartName="/ppt/media/image20.jpeg" ContentType="image/jpeg"/>
  <Override PartName="/ppt/media/image12.png" ContentType="image/png"/>
  <Override PartName="/ppt/media/image13.png" ContentType="image/png"/>
  <Override PartName="/ppt/media/image14.jpeg" ContentType="image/jpeg"/>
  <Override PartName="/ppt/media/image48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9.png" ContentType="image/pn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64.jpeg" ContentType="image/jpeg"/>
  <Override PartName="/ppt/media/image39.jpeg" ContentType="image/jpeg"/>
  <Override PartName="/ppt/media/image50.jpeg" ContentType="image/jpeg"/>
  <Override PartName="/ppt/media/image52.jpeg" ContentType="image/jpeg"/>
  <Override PartName="/ppt/media/image53.jpeg" ContentType="image/jpeg"/>
  <Override PartName="/ppt/media/image60.jpeg" ContentType="image/jpeg"/>
  <Override PartName="/ppt/media/image61.jpeg" ContentType="image/jpeg"/>
  <Override PartName="/ppt/media/image62.jpeg" ContentType="image/jpeg"/>
  <Override PartName="/ppt/media/image63.jpeg" ContentType="image/jpeg"/>
  <Override PartName="/ppt/media/image65.jpeg" ContentType="image/jpeg"/>
  <Override PartName="/ppt/media/image66.jpeg" ContentType="image/jpeg"/>
  <Override PartName="/ppt/media/image67.jpeg" ContentType="image/jpeg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63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</p:sldIdLst>
  <p:sldSz cx="10080625" cy="5670550"/>
  <p:notesSz cx="7559675" cy="10691813"/>
</p:presentation>
</file>

<file path=ppt/commentAuthors.xml><?xml version="1.0" encoding="utf-8"?>
<p:cmAuthorLst xmlns:p="http://schemas.openxmlformats.org/presentationml/2006/main">
  <p:cmAuthor id="0" name="" initials="" lastIdx="4" clrIdx="0"/>
</p:cmAuthorLst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12.xml"/><Relationship Id="rId4" Type="http://schemas.openxmlformats.org/officeDocument/2006/relationships/slideMaster" Target="slideMasters/slideMaster1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presProps" Target="presProps.xml"/><Relationship Id="rId41" Type="http://schemas.openxmlformats.org/officeDocument/2006/relationships/commentAuthors" Target="commentAuthors.xml"/>
</Relationships>
</file>

<file path=ppt/comments/comment5.xml><?xml version="1.0" encoding="utf-8"?>
<p:cmLst xmlns:p="http://schemas.openxmlformats.org/presentationml/2006/main">
  <p:cm authorId="0" dt="2025-04-30T05:49:03.000000000" idx="1">
    <p:pos x="0" y="0"/>
    <p:text/>
  </p:cm>
</p:cmLst>
</file>

<file path=ppt/comments/comment8.xml><?xml version="1.0" encoding="utf-8"?>
<p:cmLst xmlns:p="http://schemas.openxmlformats.org/presentationml/2006/main">
  <p:cm authorId="0" dt="2025-04-30T05:49:03.000000000" idx="2">
    <p:pos x="0" y="0"/>
    <p:text/>
  </p:cm>
</p:cmLst>
</file>

<file path=ppt/comments/comment9.xml><?xml version="1.0" encoding="utf-8"?>
<p:cmLst xmlns:p="http://schemas.openxmlformats.org/presentationml/2006/main">
  <p:cm authorId="0" dt="2025-04-30T05:49:03.000000000" idx="3">
    <p:pos x="0" y="0"/>
    <p:text/>
  </p:cm>
</p:cmLst>
</file>

<file path=ppt/comments/comment10.xml><?xml version="1.0" encoding="utf-8"?>
<p:cmLst xmlns:p="http://schemas.openxmlformats.org/presentationml/2006/main">
  <p:cm authorId="0" dt="2025-04-30T05:49:03.000000000" idx="4">
    <p:pos x="0" y="0"/>
    <p:text/>
  </p:cm>
</p:cmLst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5880" cy="328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C36B9095-199D-4BB5-9F5D-C59BE52FD000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5880" cy="328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82CF4DB0-C6FF-49BD-B5E7-C59BC5E90891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ftr" idx="7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sldNum" idx="8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356C4921-FFB6-4475-9393-A58223374AD0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dt" idx="9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9840" cy="32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ftr" idx="10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sldNum" idx="11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B485610D-1E3B-4114-997E-9F90556B0767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dt" idx="12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9840" cy="32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5880" cy="328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ftr" idx="13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sldNum" idx="14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6ECC7A7F-E6B5-4325-B3C6-FF38A05295DF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dt" idx="15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5880" cy="328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ftr" idx="16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sldNum" idx="17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6A2EEA39-CEEF-49D2-9082-584866CCED06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dt" idx="18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5880" cy="328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ftr" idx="19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sldNum" idx="20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B070FA5F-D783-4784-9E2E-EBD6EDBF6433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dt" idx="21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5880" cy="328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ftr" idx="25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sldNum" idx="26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EFC9E0AE-0C78-421A-A477-21D1D7A2FB3E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dt" idx="27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5880" cy="328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ftr" idx="22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sldNum" idx="23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171C1A38-B920-4E35-99F7-B97989069E98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24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5880" cy="328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ftr" idx="28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sldNum" idx="29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04B18B42-9526-440A-A870-242435F705BD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dt" idx="30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5880" cy="328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ftr" idx="31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sldNum" idx="32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635DCA1E-7837-4B72-8CE4-B6E5073956A5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dt" idx="33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3280" y="54648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5880" cy="328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ftr" idx="34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sldNum" idx="35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35366C1D-CF72-4269-B948-303CD56ACE20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dt" idx="36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3280" y="371160"/>
            <a:ext cx="903744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65880" cy="328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292A1E55-1B38-44E1-9B02-5242B6993E4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280" y="54612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ftr" idx="40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 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sldNum" idx="41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4F10770A-39B9-4DC9-80C5-9642A2FE9B46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1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dt" idx="42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3280" y="54612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ftr" idx="43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sldNum" idx="44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3F87C838-209D-4C91-B27C-7F75AB9D6145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dt" idx="45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2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3280" y="54612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9840" cy="32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ftr" idx="46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sldNum" idx="47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C4674B92-4FE1-47EB-92D0-8CF0BC3E4188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dt" idx="48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280" y="546120"/>
            <a:ext cx="90374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bg-BG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ftr" idx="37"/>
          </p:nvPr>
        </p:nvSpPr>
        <p:spPr>
          <a:xfrm>
            <a:off x="3448080" y="5165640"/>
            <a:ext cx="31622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sldNum" idx="38"/>
          </p:nvPr>
        </p:nvSpPr>
        <p:spPr>
          <a:xfrm>
            <a:off x="722736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213"/>
              </a:spcBef>
              <a:spcAft>
                <a:spcPts val="213"/>
              </a:spcAft>
              <a:buNone/>
              <a:tabLst>
                <a:tab algn="l" pos="0"/>
              </a:tabLst>
            </a:pPr>
            <a:fld id="{18D463C1-625A-47A8-A745-C96692E33046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dt" idx="39"/>
          </p:nvPr>
        </p:nvSpPr>
        <p:spPr>
          <a:xfrm>
            <a:off x="502920" y="5165640"/>
            <a:ext cx="2314440" cy="3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2"/>
    <p:sldLayoutId id="2147483665" r:id="rId3"/>
    <p:sldLayoutId id="2147483666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4" Type="http://schemas.openxmlformats.org/officeDocument/2006/relationships/comments" Target="../comments/commen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5.xml"/><Relationship Id="rId4" Type="http://schemas.openxmlformats.org/officeDocument/2006/relationships/comments" Target="../comments/comment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4" Type="http://schemas.openxmlformats.org/officeDocument/2006/relationships/comments" Target="../comments/commen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5.xml"/><Relationship Id="rId5" Type="http://schemas.openxmlformats.org/officeDocument/2006/relationships/comments" Target="../comments/comment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8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8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8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slideLayout" Target="../slideLayouts/slideLayout8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9.png"/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slideLayout" Target="../slideLayouts/slideLayout8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8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8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8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image" Target="../media/image29.jpeg"/><Relationship Id="rId4" Type="http://schemas.openxmlformats.org/officeDocument/2006/relationships/slideLayout" Target="../slideLayouts/slideLayout8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31.jpeg"/><Relationship Id="rId3" Type="http://schemas.openxmlformats.org/officeDocument/2006/relationships/image" Target="../media/image32.jpeg"/><Relationship Id="rId4" Type="http://schemas.openxmlformats.org/officeDocument/2006/relationships/slideLayout" Target="../slideLayouts/slideLayout8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8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35.jpeg"/><Relationship Id="rId3" Type="http://schemas.openxmlformats.org/officeDocument/2006/relationships/image" Target="../media/image36.jpeg"/><Relationship Id="rId4" Type="http://schemas.openxmlformats.org/officeDocument/2006/relationships/slideLayout" Target="../slideLayouts/slideLayout8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image" Target="../media/image38.jpeg"/><Relationship Id="rId3" Type="http://schemas.openxmlformats.org/officeDocument/2006/relationships/slideLayout" Target="../slideLayouts/slideLayout8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jpeg"/><Relationship Id="rId3" Type="http://schemas.openxmlformats.org/officeDocument/2006/relationships/slideLayout" Target="../slideLayouts/slideLayout8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image" Target="../media/image42.jpeg"/><Relationship Id="rId3" Type="http://schemas.openxmlformats.org/officeDocument/2006/relationships/image" Target="../media/image43.jpeg"/><Relationship Id="rId4" Type="http://schemas.openxmlformats.org/officeDocument/2006/relationships/slideLayout" Target="../slideLayouts/slideLayout8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image" Target="../media/image45.jpeg"/><Relationship Id="rId3" Type="http://schemas.openxmlformats.org/officeDocument/2006/relationships/slideLayout" Target="../slideLayouts/slideLayout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image" Target="../media/image47.jpeg"/><Relationship Id="rId3" Type="http://schemas.openxmlformats.org/officeDocument/2006/relationships/image" Target="../media/image48.jpeg"/><Relationship Id="rId4" Type="http://schemas.openxmlformats.org/officeDocument/2006/relationships/slideLayout" Target="../slideLayouts/slideLayout8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jpeg"/><Relationship Id="rId3" Type="http://schemas.openxmlformats.org/officeDocument/2006/relationships/image" Target="../media/image51.jpeg"/><Relationship Id="rId4" Type="http://schemas.openxmlformats.org/officeDocument/2006/relationships/slideLayout" Target="../slideLayouts/slideLayout8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slideLayout" Target="../slideLayouts/slideLayout8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slideLayout" Target="../slideLayouts/slideLayout8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image" Target="../media/image55.jpeg"/><Relationship Id="rId3" Type="http://schemas.openxmlformats.org/officeDocument/2006/relationships/slideLayout" Target="../slideLayouts/slideLayout8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image" Target="../media/image57.jpeg"/><Relationship Id="rId3" Type="http://schemas.openxmlformats.org/officeDocument/2006/relationships/image" Target="../media/image58.jpeg"/><Relationship Id="rId4" Type="http://schemas.openxmlformats.org/officeDocument/2006/relationships/image" Target="../media/image59.jpeg"/><Relationship Id="rId5" Type="http://schemas.openxmlformats.org/officeDocument/2006/relationships/image" Target="../media/image60.jpeg"/><Relationship Id="rId6" Type="http://schemas.openxmlformats.org/officeDocument/2006/relationships/image" Target="../media/image61.jpeg"/><Relationship Id="rId7" Type="http://schemas.openxmlformats.org/officeDocument/2006/relationships/image" Target="../media/image62.jpeg"/><Relationship Id="rId8" Type="http://schemas.openxmlformats.org/officeDocument/2006/relationships/image" Target="../media/image63.jpeg"/><Relationship Id="rId9" Type="http://schemas.openxmlformats.org/officeDocument/2006/relationships/image" Target="../media/image64.jpeg"/><Relationship Id="rId10" Type="http://schemas.openxmlformats.org/officeDocument/2006/relationships/image" Target="../media/image65.jpeg"/><Relationship Id="rId11" Type="http://schemas.openxmlformats.org/officeDocument/2006/relationships/image" Target="../media/image66.jpeg"/><Relationship Id="rId12" Type="http://schemas.openxmlformats.org/officeDocument/2006/relationships/slideLayout" Target="../slideLayouts/slideLayout8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67.jpeg"/><Relationship Id="rId2" Type="http://schemas.openxmlformats.org/officeDocument/2006/relationships/slideLayout" Target="../slideLayouts/slideLayout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"/>
          <p:cNvSpPr/>
          <p:nvPr/>
        </p:nvSpPr>
        <p:spPr>
          <a:xfrm>
            <a:off x="0" y="0"/>
            <a:ext cx="10112040" cy="65844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7fffd4"/>
                </a:solidFill>
                <a:effectLst/>
                <a:uFillTx/>
                <a:latin typeface="Palatino Linotype"/>
                <a:ea typeface="Verdana"/>
              </a:rPr>
              <a:t>Yırtıcı kurtlar öğretileri:     </a:t>
            </a:r>
            <a:r>
              <a:rPr b="1" lang="de-DE" sz="32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1. Şifa vaadi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84" name=""/>
          <p:cNvGrpSpPr/>
          <p:nvPr/>
        </p:nvGrpSpPr>
        <p:grpSpPr>
          <a:xfrm>
            <a:off x="339840" y="880920"/>
            <a:ext cx="4303800" cy="1080360"/>
            <a:chOff x="339840" y="880920"/>
            <a:chExt cx="4303800" cy="1080360"/>
          </a:xfrm>
        </p:grpSpPr>
        <p:sp>
          <p:nvSpPr>
            <p:cNvPr id="85" name=""/>
            <p:cNvSpPr/>
            <p:nvPr/>
          </p:nvSpPr>
          <p:spPr>
            <a:xfrm>
              <a:off x="1441800" y="881640"/>
              <a:ext cx="3201840" cy="1079640"/>
            </a:xfrm>
            <a:prstGeom prst="rect">
              <a:avLst/>
            </a:prstGeom>
            <a:solidFill>
              <a:srgbClr val="191970"/>
            </a:solidFill>
            <a:ln w="18360">
              <a:solidFill>
                <a:srgbClr val="ff8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9000" rIns="99000" tIns="54000" bIns="54000" anchor="ctr">
              <a:noAutofit/>
            </a:bodyPr>
            <a:p>
              <a:pPr algn="ctr">
                <a:lnSpc>
                  <a:spcPct val="100000"/>
                </a:lnSpc>
                <a:spcBef>
                  <a:spcPts val="689"/>
                </a:spcBef>
                <a:spcAft>
                  <a:spcPts val="68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0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“Rab, imanlıya şifayı vaat ediyor. Şifa müjdenin bir parçasıdır“</a:t>
              </a:r>
              <a:endParaRPr b="0" lang="bg-BG" sz="20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86" name="" descr=""/>
            <p:cNvPicPr/>
            <p:nvPr/>
          </p:nvPicPr>
          <p:blipFill>
            <a:blip r:embed="rId1"/>
            <a:stretch/>
          </p:blipFill>
          <p:spPr>
            <a:xfrm>
              <a:off x="339840" y="880920"/>
              <a:ext cx="1080000" cy="1080360"/>
            </a:xfrm>
            <a:prstGeom prst="rect">
              <a:avLst/>
            </a:prstGeom>
            <a:noFill/>
            <a:ln w="18360">
              <a:solidFill>
                <a:srgbClr val="ffa500"/>
              </a:solidFill>
              <a:round/>
            </a:ln>
          </p:spPr>
        </p:pic>
      </p:grpSp>
      <p:sp>
        <p:nvSpPr>
          <p:cNvPr id="87" name=""/>
          <p:cNvSpPr/>
          <p:nvPr/>
        </p:nvSpPr>
        <p:spPr>
          <a:xfrm>
            <a:off x="5004000" y="808920"/>
            <a:ext cx="4931640" cy="4734720"/>
          </a:xfrm>
          <a:prstGeom prst="rect">
            <a:avLst/>
          </a:prstGeom>
          <a:solidFill>
            <a:srgbClr val="7cfc00"/>
          </a:solidFill>
          <a:ln w="36720">
            <a:solidFill>
              <a:srgbClr val="ffdab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46520" rIns="108360" tIns="91440" bIns="91440" anchor="t">
            <a:noAutofit/>
          </a:bodyPr>
          <a:p>
            <a:pPr>
              <a:lnSpc>
                <a:spcPct val="100000"/>
              </a:lnSpc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Çıkış 15:26 </a:t>
            </a: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"Ben, Tanrınız RAB'bin sözünü dikkatle dinlerseniz … Mısırlılar'a verdiğim hastalıkların hiçbirini size vermeyeceğim" dedi, "Çünkü size şifa veren RAB benim."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bg-BG" sz="1800" strike="noStrike" u="none">
                <a:solidFill>
                  <a:srgbClr val="0000cd"/>
                </a:solidFill>
                <a:effectLst/>
                <a:uFillTx/>
                <a:latin typeface="Arial"/>
                <a:ea typeface="DejaVu Sans"/>
              </a:rPr>
              <a:t>Mezmur 103:2-3 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  RAB'be övgüler sun, ey canım! İyiliklerinin hiçbirini unutma! </a:t>
            </a: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3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  Bütün suçlarını bağışlayan, Bütün hastalıklarını iyileştiren, 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Yeşaya 53:4</a:t>
            </a: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H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astalıklarımızı o üst-lendi, Acılarımızı o yüklendi.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Matta 8:16-17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  Akşam olunca, İsa'ya bir sürü kötü ruhlu kişiler getirdiler. İsa ruhları tek bir sözle uğratırdı. Ve bütün hastalar iyileşti. </a:t>
            </a: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17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Böylelikle peygamber İşaya'nın söylediği şu söz yerine geldi: 'Zayıflılıklarımızı O taşıdı; Hastalıklarımızı O götürdü.'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8" name="" descr=""/>
          <p:cNvPicPr/>
          <p:nvPr/>
        </p:nvPicPr>
        <p:blipFill>
          <a:blip r:embed="rId2"/>
          <a:stretch/>
        </p:blipFill>
        <p:spPr>
          <a:xfrm>
            <a:off x="900000" y="2434320"/>
            <a:ext cx="3178800" cy="2641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"/>
          <p:cNvSpPr/>
          <p:nvPr/>
        </p:nvSpPr>
        <p:spPr>
          <a:xfrm>
            <a:off x="0" y="0"/>
            <a:ext cx="10112040" cy="65844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7fffd4"/>
                </a:solidFill>
                <a:effectLst/>
                <a:uFillTx/>
                <a:latin typeface="Palatino Linotype"/>
                <a:ea typeface="Verdana"/>
              </a:rPr>
              <a:t>Yırtıcı kurtlar öğretileri:     </a:t>
            </a:r>
            <a:r>
              <a:rPr b="1" lang="de-DE" sz="32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1. Şifa vaadi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90" name=""/>
          <p:cNvGrpSpPr/>
          <p:nvPr/>
        </p:nvGrpSpPr>
        <p:grpSpPr>
          <a:xfrm>
            <a:off x="339840" y="880920"/>
            <a:ext cx="4303800" cy="1080360"/>
            <a:chOff x="339840" y="880920"/>
            <a:chExt cx="4303800" cy="1080360"/>
          </a:xfrm>
        </p:grpSpPr>
        <p:sp>
          <p:nvSpPr>
            <p:cNvPr id="91" name=""/>
            <p:cNvSpPr/>
            <p:nvPr/>
          </p:nvSpPr>
          <p:spPr>
            <a:xfrm>
              <a:off x="1441800" y="881640"/>
              <a:ext cx="3201840" cy="1079640"/>
            </a:xfrm>
            <a:prstGeom prst="rect">
              <a:avLst/>
            </a:prstGeom>
            <a:solidFill>
              <a:srgbClr val="191970"/>
            </a:solidFill>
            <a:ln w="18360">
              <a:solidFill>
                <a:srgbClr val="ff8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9000" rIns="99000" tIns="54000" bIns="54000" anchor="ctr">
              <a:noAutofit/>
            </a:bodyPr>
            <a:p>
              <a:pPr algn="ctr">
                <a:lnSpc>
                  <a:spcPct val="100000"/>
                </a:lnSpc>
                <a:spcBef>
                  <a:spcPts val="689"/>
                </a:spcBef>
                <a:spcAft>
                  <a:spcPts val="68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0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“Rab, imanlıya şifayı vaat ediyor. Şifa müjdenin bir parçasıdır“</a:t>
              </a:r>
              <a:endParaRPr b="0" lang="bg-BG" sz="20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92" name="" descr=""/>
            <p:cNvPicPr/>
            <p:nvPr/>
          </p:nvPicPr>
          <p:blipFill>
            <a:blip r:embed="rId1"/>
            <a:stretch/>
          </p:blipFill>
          <p:spPr>
            <a:xfrm>
              <a:off x="339840" y="880920"/>
              <a:ext cx="1080000" cy="1080360"/>
            </a:xfrm>
            <a:prstGeom prst="rect">
              <a:avLst/>
            </a:prstGeom>
            <a:noFill/>
            <a:ln w="18360">
              <a:solidFill>
                <a:srgbClr val="ffa500"/>
              </a:solidFill>
              <a:round/>
            </a:ln>
          </p:spPr>
        </p:pic>
      </p:grpSp>
      <p:sp>
        <p:nvSpPr>
          <p:cNvPr id="93" name=""/>
          <p:cNvSpPr/>
          <p:nvPr/>
        </p:nvSpPr>
        <p:spPr>
          <a:xfrm>
            <a:off x="2697120" y="880920"/>
            <a:ext cx="4463640" cy="73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4" name=""/>
          <p:cNvSpPr/>
          <p:nvPr/>
        </p:nvSpPr>
        <p:spPr>
          <a:xfrm>
            <a:off x="4644000" y="772920"/>
            <a:ext cx="5323320" cy="430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Konuyu doğru anlayalım:  yeryüzünde yok bir imanlı, Rabbin bugüne kadar şifa verdiğini inkar etsin. Rab sadece dualarımıza cevap vemiyor, mucize de yapıyor.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Soru: Rab vaat verdi mi, her imanlıya şifa verecek diye.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Yeşaya 53:4 Mesih'in günah kurbanını anlatıyor. Matta 8:17 onunla şifa vermenin arasında bir bağlantı kuruyor. 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Ama bu İsa'nın gücünü gösteren bir ayet. Rab İsa o hastaları iyileştirmekle Yeşaya 53'teki Mesihin olduğunu ispatladı.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Fakat o bize aynı gücü vermedi, sadece apostollara verdi:  2.Kor 12:12  "Mucizeler, şaşılacak işler ve kuvvetli işler - bir </a:t>
            </a:r>
            <a:r>
              <a:rPr b="1" lang="de-DE" sz="1800" strike="noStrike" u="sng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apostolun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nişanları bunlardır."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95" name="" descr=""/>
          <p:cNvPicPr/>
          <p:nvPr/>
        </p:nvPicPr>
        <p:blipFill>
          <a:blip r:embed="rId2"/>
          <a:stretch/>
        </p:blipFill>
        <p:spPr>
          <a:xfrm>
            <a:off x="763200" y="2268000"/>
            <a:ext cx="3232440" cy="3131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"/>
          <p:cNvSpPr/>
          <p:nvPr/>
        </p:nvSpPr>
        <p:spPr>
          <a:xfrm>
            <a:off x="0" y="0"/>
            <a:ext cx="10112040" cy="65844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7fffd4"/>
                </a:solidFill>
                <a:effectLst/>
                <a:uFillTx/>
                <a:latin typeface="Palatino Linotype"/>
                <a:ea typeface="Verdana"/>
              </a:rPr>
              <a:t>Yırtıcı kurtlar öğretileri:     </a:t>
            </a:r>
            <a:r>
              <a:rPr b="1" lang="de-DE" sz="32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1. Şifa vaadi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97" name=""/>
          <p:cNvGrpSpPr/>
          <p:nvPr/>
        </p:nvGrpSpPr>
        <p:grpSpPr>
          <a:xfrm>
            <a:off x="339840" y="880920"/>
            <a:ext cx="4303800" cy="1080360"/>
            <a:chOff x="339840" y="880920"/>
            <a:chExt cx="4303800" cy="1080360"/>
          </a:xfrm>
        </p:grpSpPr>
        <p:sp>
          <p:nvSpPr>
            <p:cNvPr id="98" name=""/>
            <p:cNvSpPr/>
            <p:nvPr/>
          </p:nvSpPr>
          <p:spPr>
            <a:xfrm>
              <a:off x="1441800" y="881640"/>
              <a:ext cx="3201840" cy="1079640"/>
            </a:xfrm>
            <a:prstGeom prst="rect">
              <a:avLst/>
            </a:prstGeom>
            <a:solidFill>
              <a:srgbClr val="191970"/>
            </a:solidFill>
            <a:ln w="18360">
              <a:solidFill>
                <a:srgbClr val="ff8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9000" rIns="99000" tIns="54000" bIns="54000" anchor="ctr">
              <a:noAutofit/>
            </a:bodyPr>
            <a:p>
              <a:pPr algn="ctr">
                <a:lnSpc>
                  <a:spcPct val="100000"/>
                </a:lnSpc>
                <a:spcBef>
                  <a:spcPts val="689"/>
                </a:spcBef>
                <a:spcAft>
                  <a:spcPts val="68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0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“Rab, imanlıya şifayı vaat ediyor. Şifa müjdenin bir parçasıdır“</a:t>
              </a:r>
              <a:endParaRPr b="0" lang="bg-BG" sz="20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99" name="" descr=""/>
            <p:cNvPicPr/>
            <p:nvPr/>
          </p:nvPicPr>
          <p:blipFill>
            <a:blip r:embed="rId1"/>
            <a:stretch/>
          </p:blipFill>
          <p:spPr>
            <a:xfrm>
              <a:off x="339840" y="880920"/>
              <a:ext cx="1080000" cy="1080360"/>
            </a:xfrm>
            <a:prstGeom prst="rect">
              <a:avLst/>
            </a:prstGeom>
            <a:noFill/>
            <a:ln w="18360">
              <a:solidFill>
                <a:srgbClr val="ffa500"/>
              </a:solidFill>
              <a:round/>
            </a:ln>
          </p:spPr>
        </p:pic>
      </p:grpSp>
      <p:sp>
        <p:nvSpPr>
          <p:cNvPr id="100" name=""/>
          <p:cNvSpPr/>
          <p:nvPr/>
        </p:nvSpPr>
        <p:spPr>
          <a:xfrm>
            <a:off x="2697120" y="880920"/>
            <a:ext cx="4463640" cy="73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01" name=""/>
          <p:cNvSpPr/>
          <p:nvPr/>
        </p:nvSpPr>
        <p:spPr>
          <a:xfrm>
            <a:off x="5040000" y="1816920"/>
            <a:ext cx="4891320" cy="430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ffff00"/>
              </a:buClr>
              <a:buFont typeface="Wingdings" charset="2"/>
              <a:buAutoNum type="arabicPeriod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 Sahtekarlık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Ağır hastaları (sakatlar, körler) zaten sahneden uzak tutuyorlar. Yürüyebilen kişileri tekerlekli iskemlelere otuturtup kaldırıyorlar.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ffff00"/>
              </a:buClr>
              <a:buFont typeface="Wingdings" charset="2"/>
              <a:buAutoNum type="arabicPeriod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 Grup baskıları ve hipnoz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Önceden müzikle 'ruhsal bir hava ve şifa beklentisi yaratılıyor. Sonra sahte şifaları görünce onu kopya etme arzusu.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ffff00"/>
              </a:buClr>
              <a:buFont typeface="Wingdings" charset="2"/>
              <a:buAutoNum type="arabicPeriod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 Hormonlar ve psikosomatik etkisi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İnsanın bedeni kende kendini kısa bir zaman için ağrıları unutturabilir. Ama sonra o etki yok oluyor.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2"/>
          <a:stretch/>
        </p:blipFill>
        <p:spPr>
          <a:xfrm>
            <a:off x="324000" y="2323440"/>
            <a:ext cx="4321440" cy="3076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" name=""/>
          <p:cNvSpPr/>
          <p:nvPr/>
        </p:nvSpPr>
        <p:spPr>
          <a:xfrm>
            <a:off x="5760000" y="840600"/>
            <a:ext cx="3455640" cy="68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15000"/>
              </a:lnSpc>
              <a:spcAft>
                <a:spcPts val="1701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eee8aa"/>
                </a:solidFill>
                <a:effectLst/>
                <a:uFillTx/>
                <a:latin typeface="Palatino Linotype"/>
                <a:ea typeface="Microsoft YaHei"/>
              </a:rPr>
              <a:t>Öyleyse neden birçok kişi şifa buluyorlar?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"/>
          <p:cNvSpPr/>
          <p:nvPr/>
        </p:nvSpPr>
        <p:spPr>
          <a:xfrm>
            <a:off x="0" y="0"/>
            <a:ext cx="10112040" cy="65844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7fffd4"/>
                </a:solidFill>
                <a:effectLst/>
                <a:uFillTx/>
                <a:latin typeface="Palatino Linotype"/>
                <a:ea typeface="Verdana"/>
              </a:rPr>
              <a:t>Yırtıcı kurtlar öğretileri:    </a:t>
            </a:r>
            <a:r>
              <a:rPr b="1" lang="de-DE" sz="32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2. Refah müjdesi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"/>
          <p:cNvSpPr/>
          <p:nvPr/>
        </p:nvSpPr>
        <p:spPr>
          <a:xfrm>
            <a:off x="2697120" y="880920"/>
            <a:ext cx="4463640" cy="73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06" name=""/>
          <p:cNvSpPr/>
          <p:nvPr/>
        </p:nvSpPr>
        <p:spPr>
          <a:xfrm>
            <a:off x="6124680" y="972000"/>
            <a:ext cx="3703320" cy="241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Mesele zengin olmak ya da rahat yaşamak değil, ama “</a:t>
            </a:r>
            <a:r>
              <a:rPr b="0" lang="de-DE" sz="1800" strike="noStrike" u="sng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Mesih onun için mi öldü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?“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‘İyi haber’in içeriğini değiş-tiriyorlar: kurtuluş artık sonsuz yaşam değildir, ama bu yeryüzünde rahat yaşamaktır.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</p:txBody>
      </p:sp>
      <p:sp>
        <p:nvSpPr>
          <p:cNvPr id="107" name=""/>
          <p:cNvSpPr/>
          <p:nvPr/>
        </p:nvSpPr>
        <p:spPr>
          <a:xfrm>
            <a:off x="5850720" y="677160"/>
            <a:ext cx="1440" cy="4938840"/>
          </a:xfrm>
          <a:prstGeom prst="line">
            <a:avLst/>
          </a:prstGeom>
          <a:ln w="27360">
            <a:solidFill>
              <a:srgbClr val="6495e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108" name="" descr=""/>
          <p:cNvPicPr/>
          <p:nvPr/>
        </p:nvPicPr>
        <p:blipFill>
          <a:blip r:embed="rId1"/>
          <a:srcRect l="0" t="5970" r="0" b="0"/>
          <a:stretch/>
        </p:blipFill>
        <p:spPr>
          <a:xfrm>
            <a:off x="6232680" y="3276000"/>
            <a:ext cx="3349440" cy="222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" name=""/>
          <p:cNvSpPr/>
          <p:nvPr/>
        </p:nvSpPr>
        <p:spPr>
          <a:xfrm>
            <a:off x="324000" y="1944000"/>
            <a:ext cx="5292000" cy="3672000"/>
          </a:xfrm>
          <a:prstGeom prst="rect">
            <a:avLst/>
          </a:prstGeom>
          <a:solidFill>
            <a:srgbClr val="7cfc00"/>
          </a:solidFill>
          <a:ln w="36720">
            <a:solidFill>
              <a:srgbClr val="ffdab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46520" rIns="108360" tIns="91440" bIns="91440" anchor="t">
            <a:noAutofit/>
          </a:bodyPr>
          <a:p>
            <a:pPr>
              <a:lnSpc>
                <a:spcPct val="100000"/>
              </a:lnSpc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3.Yuh 1:2</a:t>
            </a: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Canım, senin için diliyorum, nasıl senin ruhun da iyidir, her meselede iyi olasın ve sağlıklı olasın diye.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Yar 13:2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    Avram çok zengindi. Sürüleri, altınları, gümüşleri vardı. 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Sül.Özd. 10:22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    RAB'bin bereketidir kişiyi zengin eden, RAB buna dert katmaz.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Mez 112:1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   Ne mutlu RAB'den korkan insana, O'nun buyruklarından büyük zevk alana!  </a:t>
            </a: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2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  Soyu yeryüzünde güç kazanacak, Doğruların kuşağı kutsanacak. </a:t>
            </a: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3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  Bolluk ve zenginlik eksilmez evinden, Sonsuza dek sürer doğruluğu. 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0" name=""/>
          <p:cNvGrpSpPr/>
          <p:nvPr/>
        </p:nvGrpSpPr>
        <p:grpSpPr>
          <a:xfrm>
            <a:off x="540000" y="756000"/>
            <a:ext cx="4303800" cy="1080360"/>
            <a:chOff x="540000" y="756000"/>
            <a:chExt cx="4303800" cy="1080360"/>
          </a:xfrm>
        </p:grpSpPr>
        <p:sp>
          <p:nvSpPr>
            <p:cNvPr id="111" name=""/>
            <p:cNvSpPr/>
            <p:nvPr/>
          </p:nvSpPr>
          <p:spPr>
            <a:xfrm>
              <a:off x="1641960" y="756720"/>
              <a:ext cx="3201840" cy="1079640"/>
            </a:xfrm>
            <a:prstGeom prst="rect">
              <a:avLst/>
            </a:prstGeom>
            <a:solidFill>
              <a:srgbClr val="191970"/>
            </a:solidFill>
            <a:ln w="18360">
              <a:solidFill>
                <a:srgbClr val="ff8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9000" rIns="99000" tIns="54000" bIns="54000" anchor="ctr">
              <a:noAutofit/>
            </a:bodyPr>
            <a:p>
              <a:pPr algn="ctr">
                <a:lnSpc>
                  <a:spcPct val="100000"/>
                </a:lnSpc>
                <a:spcBef>
                  <a:spcPts val="689"/>
                </a:spcBef>
                <a:spcAft>
                  <a:spcPts val="68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0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“Rab zengin olmanı, rahatlık içinde yaşamı istiyor“</a:t>
              </a:r>
              <a:endParaRPr b="0" lang="bg-BG" sz="20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112" name="" descr=""/>
            <p:cNvPicPr/>
            <p:nvPr/>
          </p:nvPicPr>
          <p:blipFill>
            <a:blip r:embed="rId2"/>
            <a:stretch/>
          </p:blipFill>
          <p:spPr>
            <a:xfrm>
              <a:off x="540000" y="756000"/>
              <a:ext cx="1080000" cy="1080360"/>
            </a:xfrm>
            <a:prstGeom prst="rect">
              <a:avLst/>
            </a:prstGeom>
            <a:noFill/>
            <a:ln w="18360">
              <a:solidFill>
                <a:srgbClr val="ffa500"/>
              </a:solidFill>
              <a:round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"/>
          <p:cNvSpPr/>
          <p:nvPr/>
        </p:nvSpPr>
        <p:spPr>
          <a:xfrm>
            <a:off x="0" y="0"/>
            <a:ext cx="10112040" cy="65844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7fffd4"/>
                </a:solidFill>
                <a:effectLst/>
                <a:uFillTx/>
                <a:latin typeface="Palatino Linotype"/>
                <a:ea typeface="Verdana"/>
              </a:rPr>
              <a:t>Yırtıcı kurtlar öğretileri:     </a:t>
            </a:r>
            <a:r>
              <a:rPr b="1" lang="de-DE" sz="32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1. Refah müjdesi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"/>
          <p:cNvSpPr/>
          <p:nvPr/>
        </p:nvSpPr>
        <p:spPr>
          <a:xfrm>
            <a:off x="2697120" y="880920"/>
            <a:ext cx="4463640" cy="73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15" name=""/>
          <p:cNvSpPr/>
          <p:nvPr/>
        </p:nvSpPr>
        <p:spPr>
          <a:xfrm>
            <a:off x="5418000" y="665640"/>
            <a:ext cx="1080" cy="4950360"/>
          </a:xfrm>
          <a:prstGeom prst="line">
            <a:avLst/>
          </a:prstGeom>
          <a:ln w="27360">
            <a:solidFill>
              <a:srgbClr val="6495e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16" name=""/>
          <p:cNvSpPr/>
          <p:nvPr/>
        </p:nvSpPr>
        <p:spPr>
          <a:xfrm>
            <a:off x="5541120" y="732240"/>
            <a:ext cx="4466880" cy="279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Ondalık EA’da mecbur ödenen bir vergi idi (aslında 3 tane ondalık vardı !)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YA’da ondalık diye bir şey YOK ! Sadece gönüllü bağışlar var (2.Kor 9:7).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Ondalık mecburiyeti, bereketlenme beklentisine bağlanıyor: “Rabbe verdin mi, O seni bereketleyecek“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Bu, müjdeyi saptırmaktır.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</p:txBody>
      </p:sp>
      <p:pic>
        <p:nvPicPr>
          <p:cNvPr id="117" name="" descr=""/>
          <p:cNvPicPr/>
          <p:nvPr/>
        </p:nvPicPr>
        <p:blipFill>
          <a:blip r:embed="rId1"/>
          <a:srcRect l="28104" t="-2912" r="6285" b="0"/>
          <a:stretch/>
        </p:blipFill>
        <p:spPr>
          <a:xfrm>
            <a:off x="6372000" y="3528000"/>
            <a:ext cx="3040560" cy="1872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"/>
          <p:cNvSpPr/>
          <p:nvPr/>
        </p:nvSpPr>
        <p:spPr>
          <a:xfrm>
            <a:off x="5862600" y="5608800"/>
            <a:ext cx="1375920" cy="187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‘iman tohumu‘ öğretisi 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= açgözlülük ve bencillik inancı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180000" y="2037240"/>
            <a:ext cx="5076000" cy="3506400"/>
          </a:xfrm>
          <a:prstGeom prst="rect">
            <a:avLst/>
          </a:prstGeom>
          <a:solidFill>
            <a:srgbClr val="7cfc00"/>
          </a:solidFill>
          <a:ln w="36720">
            <a:solidFill>
              <a:srgbClr val="ffdab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46520" rIns="108360" tIns="91440" bIns="91440" anchor="t">
            <a:noAutofit/>
          </a:bodyPr>
          <a:p>
            <a:pPr>
              <a:lnSpc>
                <a:spcPct val="100000"/>
              </a:lnSpc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Malaki 3:8-10</a:t>
            </a: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"Ondalıkları, sunuları çalıyor-sunuz. 9  Siz lanete uğradınız. Çünkü bütün ulus benden çalıyorsunuz. 10  Tapınağımda yiyecek bulunması için bütün ondalıklarınızı ambara getirin. Beni bununla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sınayın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" diyor Her Şeye Egemen RAB. "Göreceksiniz ki, göklerin kapaklarını size açacağım, </a:t>
            </a:r>
            <a:r>
              <a:rPr b="0" lang="de-DE" sz="1800" strike="noStrike" u="sng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üzerinize dolup taşan bereket yağdıracağım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. 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56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Sül.Özd. 3:9-10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  Servetinle ve ürününün turfandasıyla RAB'bi onurlandır. O zaman ambarların tıka basa dolar, Teknelerin yeni şarapla dolup taşar.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0" name=""/>
          <p:cNvGrpSpPr/>
          <p:nvPr/>
        </p:nvGrpSpPr>
        <p:grpSpPr>
          <a:xfrm>
            <a:off x="339840" y="808920"/>
            <a:ext cx="4303800" cy="1080360"/>
            <a:chOff x="339840" y="808920"/>
            <a:chExt cx="4303800" cy="1080360"/>
          </a:xfrm>
        </p:grpSpPr>
        <p:sp>
          <p:nvSpPr>
            <p:cNvPr id="121" name=""/>
            <p:cNvSpPr/>
            <p:nvPr/>
          </p:nvSpPr>
          <p:spPr>
            <a:xfrm>
              <a:off x="1441800" y="809640"/>
              <a:ext cx="3201840" cy="1079640"/>
            </a:xfrm>
            <a:prstGeom prst="rect">
              <a:avLst/>
            </a:prstGeom>
            <a:solidFill>
              <a:srgbClr val="191970"/>
            </a:solidFill>
            <a:ln w="18360">
              <a:solidFill>
                <a:srgbClr val="ff8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9000" rIns="99000" tIns="54000" bIns="54000" anchor="ctr">
              <a:noAutofit/>
            </a:bodyPr>
            <a:p>
              <a:pPr algn="ctr">
                <a:lnSpc>
                  <a:spcPct val="100000"/>
                </a:lnSpc>
                <a:spcBef>
                  <a:spcPts val="689"/>
                </a:spcBef>
                <a:spcAft>
                  <a:spcPts val="68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0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“Ondalık vermek bereket kapılarını açıyor.“</a:t>
              </a:r>
              <a:endParaRPr b="0" lang="bg-BG" sz="20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122" name="" descr=""/>
            <p:cNvPicPr/>
            <p:nvPr/>
          </p:nvPicPr>
          <p:blipFill>
            <a:blip r:embed="rId2"/>
            <a:stretch/>
          </p:blipFill>
          <p:spPr>
            <a:xfrm>
              <a:off x="339840" y="808920"/>
              <a:ext cx="1080000" cy="1080360"/>
            </a:xfrm>
            <a:prstGeom prst="rect">
              <a:avLst/>
            </a:prstGeom>
            <a:noFill/>
            <a:ln w="18360">
              <a:solidFill>
                <a:srgbClr val="ffa500"/>
              </a:solidFill>
              <a:round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"/>
          <p:cNvSpPr/>
          <p:nvPr/>
        </p:nvSpPr>
        <p:spPr>
          <a:xfrm>
            <a:off x="0" y="0"/>
            <a:ext cx="10112040" cy="65844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32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KK’a göre BEREKET nedir?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"/>
          <p:cNvSpPr/>
          <p:nvPr/>
        </p:nvSpPr>
        <p:spPr>
          <a:xfrm>
            <a:off x="498600" y="1433520"/>
            <a:ext cx="3605400" cy="385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Yasa 28:12    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RAB ülkenize yağmuru zamanında yağdırmak ve bütün emeğinizi verimli kılmak için göklerdeki zengin hazinesini açacak. Birçok ulusa ödünç vereceksiniz; siz ödünç almayacaksınız.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826"/>
              </a:spcBef>
              <a:spcAft>
                <a:spcPts val="67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1.Krallar 4:25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    Dan'dan Beer-Şeva'ya kadar, Süleyman'ın yaşamı boyunca herkes kendi asması ve incir ağacı altında güvenlik içinde yaşadı. 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"/>
          <p:cNvSpPr/>
          <p:nvPr/>
        </p:nvSpPr>
        <p:spPr>
          <a:xfrm>
            <a:off x="2697120" y="880920"/>
            <a:ext cx="4463640" cy="73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26" name=""/>
          <p:cNvSpPr/>
          <p:nvPr/>
        </p:nvSpPr>
        <p:spPr>
          <a:xfrm>
            <a:off x="3456000" y="866160"/>
            <a:ext cx="3111480" cy="42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87cefa"/>
                </a:solidFill>
                <a:effectLst/>
                <a:uFillTx/>
                <a:latin typeface="Palatino Linotype"/>
                <a:ea typeface="DejaVu Sans"/>
              </a:rPr>
              <a:t>ESKİ Antlaşma’da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"/>
          <p:cNvSpPr/>
          <p:nvPr/>
        </p:nvSpPr>
        <p:spPr>
          <a:xfrm>
            <a:off x="5184000" y="1512000"/>
            <a:ext cx="4212720" cy="254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add8e6"/>
                </a:solidFill>
                <a:effectLst/>
                <a:uFillTx/>
                <a:latin typeface="Palatino Linotype"/>
                <a:ea typeface="Microsoft YaHei"/>
              </a:rPr>
              <a:t>vaat edilen topraklarda güvenlik içinde açlık görmeden sakin yaşamak (</a:t>
            </a:r>
            <a:r>
              <a:rPr b="0" lang="de-DE" sz="2000" strike="noStrike" u="none">
                <a:solidFill>
                  <a:srgbClr val="add8e6"/>
                </a:solidFill>
                <a:effectLst/>
                <a:uFillTx/>
                <a:latin typeface="Palatino Linotype"/>
                <a:ea typeface="DejaVu Sans"/>
              </a:rPr>
              <a:t>huzur – şalom).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add8e6"/>
                </a:solidFill>
                <a:effectLst/>
                <a:uFillTx/>
                <a:latin typeface="Palatino Linotype"/>
                <a:ea typeface="DejaVu Sans"/>
              </a:rPr>
              <a:t>şartlı, “itaat ederseniz vereceğim’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add8e6"/>
                </a:solidFill>
                <a:effectLst/>
                <a:uFillTx/>
                <a:latin typeface="Palatino Linotype"/>
                <a:ea typeface="DejaVu Sans"/>
              </a:rPr>
              <a:t>değil bolluk varken dahodeme?a fazlasını istemek, Fiat varken Rab bana Mercedes verecek.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"/>
          <p:cNvSpPr/>
          <p:nvPr/>
        </p:nvSpPr>
        <p:spPr>
          <a:xfrm>
            <a:off x="0" y="0"/>
            <a:ext cx="10112040" cy="65844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32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KK’a göre BEREKET nedir?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"/>
          <p:cNvSpPr/>
          <p:nvPr/>
        </p:nvSpPr>
        <p:spPr>
          <a:xfrm>
            <a:off x="2697120" y="880920"/>
            <a:ext cx="4463640" cy="73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30" name=""/>
          <p:cNvSpPr/>
          <p:nvPr/>
        </p:nvSpPr>
        <p:spPr>
          <a:xfrm>
            <a:off x="320400" y="1440000"/>
            <a:ext cx="4179600" cy="133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Yuh 14:27    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Size esenlik bırakıyorum, size </a:t>
            </a:r>
            <a:r>
              <a:rPr b="0" lang="de-DE" sz="1800" strike="noStrike" u="sng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kendi esenliğimi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veriyorum. Ben size </a:t>
            </a:r>
            <a:r>
              <a:rPr b="0" lang="de-DE" sz="1800" strike="noStrike" u="sng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dünyanın verdiği gibi vermiyorum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. Yüreğiniz sıkılmasın ve korkmasın.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826"/>
              </a:spcBef>
              <a:spcAft>
                <a:spcPts val="67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"/>
          <p:cNvSpPr/>
          <p:nvPr/>
        </p:nvSpPr>
        <p:spPr>
          <a:xfrm>
            <a:off x="756000" y="846000"/>
            <a:ext cx="3111120" cy="42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87cefa"/>
                </a:solidFill>
                <a:effectLst/>
                <a:uFillTx/>
                <a:latin typeface="Palatino Linotype"/>
                <a:ea typeface="DejaVu Sans"/>
              </a:rPr>
              <a:t>YENİ Antlaşma’da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"/>
          <p:cNvSpPr/>
          <p:nvPr/>
        </p:nvSpPr>
        <p:spPr>
          <a:xfrm>
            <a:off x="4860000" y="785880"/>
            <a:ext cx="5184000" cy="180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93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add8e6"/>
                </a:solidFill>
                <a:effectLst/>
                <a:uFillTx/>
                <a:latin typeface="Trebuchet MS"/>
                <a:ea typeface="DejaVu Sans"/>
              </a:rPr>
              <a:t>İsa’nın şalomu farklı: baskılar altında, 'kasırganın gözünde' güvenlikteyiz.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pPr marL="216000" indent="-216000">
              <a:lnSpc>
                <a:spcPct val="93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add8e6"/>
                </a:solidFill>
                <a:effectLst/>
                <a:uFillTx/>
                <a:latin typeface="Trebuchet MS"/>
                <a:ea typeface="DejaVu Sans"/>
              </a:rPr>
              <a:t>Huzur ve bereket artık gökte, değil yeryüzünde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pPr marL="216000" indent="-216000">
              <a:lnSpc>
                <a:spcPct val="93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add8e6"/>
                </a:solidFill>
                <a:effectLst/>
                <a:uFillTx/>
                <a:latin typeface="Trebuchet MS"/>
                <a:ea typeface="DejaVu Sans"/>
              </a:rPr>
              <a:t>artık şartsız: değil 'vereceğim', ama 'verdim'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</p:txBody>
      </p:sp>
      <p:grpSp>
        <p:nvGrpSpPr>
          <p:cNvPr id="133" name=""/>
          <p:cNvGrpSpPr/>
          <p:nvPr/>
        </p:nvGrpSpPr>
        <p:grpSpPr>
          <a:xfrm>
            <a:off x="324000" y="2684160"/>
            <a:ext cx="4101840" cy="2607840"/>
            <a:chOff x="324000" y="2684160"/>
            <a:chExt cx="4101840" cy="2607840"/>
          </a:xfrm>
        </p:grpSpPr>
        <p:sp>
          <p:nvSpPr>
            <p:cNvPr id="134" name=""/>
            <p:cNvSpPr/>
            <p:nvPr/>
          </p:nvSpPr>
          <p:spPr>
            <a:xfrm>
              <a:off x="324000" y="2684160"/>
              <a:ext cx="1584000" cy="2439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1800" strike="noStrike" u="none">
                  <a:solidFill>
                    <a:srgbClr val="ffff00"/>
                  </a:solidFill>
                  <a:effectLst/>
                  <a:uFillTx/>
                  <a:latin typeface="Trebuchet MS"/>
                  <a:ea typeface="Microsoft YaHei"/>
                </a:rPr>
                <a:t>Efes 1:3</a:t>
              </a:r>
              <a:r>
                <a:rPr b="0" lang="de-DE" sz="1800" strike="noStrike" u="none">
                  <a:solidFill>
                    <a:srgbClr val="ffffff"/>
                  </a:solidFill>
                  <a:effectLst/>
                  <a:uFillTx/>
                  <a:latin typeface="Trebuchet MS"/>
                  <a:ea typeface="Microsoft YaHei"/>
                </a:rPr>
                <a:t>    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  <a:p>
              <a:pPr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lang="de-DE" sz="1800" strike="noStrike" u="none">
                  <a:solidFill>
                    <a:srgbClr val="ffffff"/>
                  </a:solidFill>
                  <a:effectLst/>
                  <a:uFillTx/>
                  <a:latin typeface="Trebuchet MS"/>
                  <a:ea typeface="Microsoft YaHei"/>
                </a:rPr>
                <a:t>O bizi Mesihte bereketle-miştir, </a:t>
              </a:r>
              <a:r>
                <a:rPr b="0" lang="de-DE" sz="1800" strike="noStrike" u="sng">
                  <a:solidFill>
                    <a:srgbClr val="ffffff"/>
                  </a:solidFill>
                  <a:effectLst/>
                  <a:uFillTx/>
                  <a:latin typeface="Trebuchet MS"/>
                  <a:ea typeface="Microsoft YaHei"/>
                </a:rPr>
                <a:t>göklerde</a:t>
              </a:r>
              <a:r>
                <a:rPr b="0" lang="de-DE" sz="1800" strike="noStrike" u="none">
                  <a:solidFill>
                    <a:srgbClr val="ffffff"/>
                  </a:solidFill>
                  <a:effectLst/>
                  <a:uFillTx/>
                  <a:latin typeface="Trebuchet MS"/>
                  <a:ea typeface="Microsoft YaHei"/>
                </a:rPr>
                <a:t> bulunan her bir ruh bereketiyle:  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5" name=""/>
            <p:cNvSpPr/>
            <p:nvPr/>
          </p:nvSpPr>
          <p:spPr>
            <a:xfrm>
              <a:off x="1919520" y="2776320"/>
              <a:ext cx="2506320" cy="2515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marL="216000" indent="-216000">
                <a:lnSpc>
                  <a:spcPct val="100000"/>
                </a:lnSpc>
                <a:spcBef>
                  <a:spcPts val="99"/>
                </a:spcBef>
                <a:spcAft>
                  <a:spcPts val="388"/>
                </a:spcAft>
                <a:buClr>
                  <a:srgbClr val="f0e68c"/>
                </a:buClr>
                <a:buSzPct val="45000"/>
                <a:buFont typeface="Wingdings" charset="2"/>
                <a:buChar char=""/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i="1" lang="de-DE" sz="1800" strike="noStrike" u="none">
                  <a:solidFill>
                    <a:srgbClr val="f0e68c"/>
                  </a:solidFill>
                  <a:effectLst/>
                  <a:uFillTx/>
                  <a:latin typeface="Trebuchet MS"/>
                  <a:ea typeface="Microsoft YaHei"/>
                </a:rPr>
                <a:t>seçildik</a:t>
              </a:r>
              <a:r>
                <a:rPr b="0" lang="de-DE" sz="1800" strike="noStrike" u="none">
                  <a:solidFill>
                    <a:srgbClr val="f0e68c"/>
                  </a:solidFill>
                  <a:effectLst/>
                  <a:uFillTx/>
                  <a:latin typeface="Trebuchet MS"/>
                  <a:ea typeface="Microsoft YaHei"/>
                </a:rPr>
                <a:t> (a.4)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  <a:p>
              <a:pPr marL="216000" indent="-216000">
                <a:lnSpc>
                  <a:spcPct val="100000"/>
                </a:lnSpc>
                <a:spcBef>
                  <a:spcPts val="99"/>
                </a:spcBef>
                <a:spcAft>
                  <a:spcPts val="388"/>
                </a:spcAft>
                <a:buClr>
                  <a:srgbClr val="f0e68c"/>
                </a:buClr>
                <a:buSzPct val="45000"/>
                <a:buFont typeface="Wingdings" charset="2"/>
                <a:buChar char=""/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i="1" lang="de-DE" sz="1800" strike="noStrike" u="none">
                  <a:solidFill>
                    <a:srgbClr val="f0e68c"/>
                  </a:solidFill>
                  <a:effectLst/>
                  <a:uFillTx/>
                  <a:latin typeface="Trebuchet MS"/>
                  <a:ea typeface="Microsoft YaHei"/>
                </a:rPr>
                <a:t>evlatlık</a:t>
              </a:r>
              <a:r>
                <a:rPr b="0" lang="de-DE" sz="1800" strike="noStrike" u="none">
                  <a:solidFill>
                    <a:srgbClr val="f0e68c"/>
                  </a:solidFill>
                  <a:effectLst/>
                  <a:uFillTx/>
                  <a:latin typeface="Trebuchet MS"/>
                  <a:ea typeface="Microsoft YaHei"/>
                </a:rPr>
                <a:t> (a.5)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  <a:p>
              <a:pPr marL="216000" indent="-216000">
                <a:lnSpc>
                  <a:spcPct val="100000"/>
                </a:lnSpc>
                <a:spcBef>
                  <a:spcPts val="99"/>
                </a:spcBef>
                <a:spcAft>
                  <a:spcPts val="388"/>
                </a:spcAft>
                <a:buClr>
                  <a:srgbClr val="f0e68c"/>
                </a:buClr>
                <a:buSzPct val="45000"/>
                <a:buFont typeface="Wingdings" charset="2"/>
                <a:buChar char=""/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i="1" lang="de-DE" sz="1800" strike="noStrike" u="none">
                  <a:solidFill>
                    <a:srgbClr val="f0e68c"/>
                  </a:solidFill>
                  <a:effectLst/>
                  <a:uFillTx/>
                  <a:latin typeface="Trebuchet MS"/>
                  <a:ea typeface="Microsoft YaHei"/>
                </a:rPr>
                <a:t>merhamet</a:t>
              </a:r>
              <a:r>
                <a:rPr b="0" lang="de-DE" sz="1800" strike="noStrike" u="none">
                  <a:solidFill>
                    <a:srgbClr val="f0e68c"/>
                  </a:solidFill>
                  <a:effectLst/>
                  <a:uFillTx/>
                  <a:latin typeface="Trebuchet MS"/>
                  <a:ea typeface="Microsoft YaHei"/>
                </a:rPr>
                <a:t> (a.6)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  <a:p>
              <a:pPr marL="216000" indent="-216000">
                <a:lnSpc>
                  <a:spcPct val="100000"/>
                </a:lnSpc>
                <a:spcBef>
                  <a:spcPts val="99"/>
                </a:spcBef>
                <a:spcAft>
                  <a:spcPts val="388"/>
                </a:spcAft>
                <a:buClr>
                  <a:srgbClr val="f0e68c"/>
                </a:buClr>
                <a:buSzPct val="45000"/>
                <a:buFont typeface="Wingdings" charset="2"/>
                <a:buChar char=""/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i="1" lang="de-DE" sz="1800" strike="noStrike" u="none">
                  <a:solidFill>
                    <a:srgbClr val="f0e68c"/>
                  </a:solidFill>
                  <a:effectLst/>
                  <a:uFillTx/>
                  <a:latin typeface="Trebuchet MS"/>
                  <a:ea typeface="Microsoft YaHei"/>
                </a:rPr>
                <a:t>kurtuluş</a:t>
              </a:r>
              <a:r>
                <a:rPr b="0" lang="de-DE" sz="1800" strike="noStrike" u="none">
                  <a:solidFill>
                    <a:srgbClr val="f0e68c"/>
                  </a:solidFill>
                  <a:effectLst/>
                  <a:uFillTx/>
                  <a:latin typeface="Trebuchet MS"/>
                  <a:ea typeface="Microsoft YaHei"/>
                </a:rPr>
                <a:t> (a.7)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  <a:p>
              <a:pPr marL="216000" indent="-216000">
                <a:lnSpc>
                  <a:spcPct val="100000"/>
                </a:lnSpc>
                <a:spcBef>
                  <a:spcPts val="99"/>
                </a:spcBef>
                <a:spcAft>
                  <a:spcPts val="388"/>
                </a:spcAft>
                <a:buClr>
                  <a:srgbClr val="f0e68c"/>
                </a:buClr>
                <a:buSzPct val="45000"/>
                <a:buFont typeface="Wingdings" charset="2"/>
                <a:buChar char=""/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i="1" lang="de-DE" sz="1800" strike="noStrike" u="none">
                  <a:solidFill>
                    <a:srgbClr val="f0e68c"/>
                  </a:solidFill>
                  <a:effectLst/>
                  <a:uFillTx/>
                  <a:latin typeface="Trebuchet MS"/>
                  <a:ea typeface="Microsoft YaHei"/>
                </a:rPr>
                <a:t>saklı planını açtı</a:t>
              </a:r>
              <a:r>
                <a:rPr b="0" lang="de-DE" sz="1800" strike="noStrike" u="none">
                  <a:solidFill>
                    <a:srgbClr val="f0e68c"/>
                  </a:solidFill>
                  <a:effectLst/>
                  <a:uFillTx/>
                  <a:latin typeface="Trebuchet MS"/>
                  <a:ea typeface="Microsoft YaHei"/>
                </a:rPr>
                <a:t> (a.8-10)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  <a:p>
              <a:pPr marL="216000" indent="-216000">
                <a:lnSpc>
                  <a:spcPct val="100000"/>
                </a:lnSpc>
                <a:spcBef>
                  <a:spcPts val="99"/>
                </a:spcBef>
                <a:spcAft>
                  <a:spcPts val="388"/>
                </a:spcAft>
                <a:buClr>
                  <a:srgbClr val="f0e68c"/>
                </a:buClr>
                <a:buSzPct val="45000"/>
                <a:buFont typeface="Wingdings" charset="2"/>
                <a:buChar char=""/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i="1" lang="de-DE" sz="1800" strike="noStrike" u="none">
                  <a:solidFill>
                    <a:srgbClr val="f0e68c"/>
                  </a:solidFill>
                  <a:effectLst/>
                  <a:uFillTx/>
                  <a:latin typeface="Trebuchet MS"/>
                  <a:ea typeface="Microsoft YaHei"/>
                </a:rPr>
                <a:t>miras</a:t>
              </a:r>
              <a:r>
                <a:rPr b="0" lang="de-DE" sz="1800" strike="noStrike" u="none">
                  <a:solidFill>
                    <a:srgbClr val="f0e68c"/>
                  </a:solidFill>
                  <a:effectLst/>
                  <a:uFillTx/>
                  <a:latin typeface="Trebuchet MS"/>
                  <a:ea typeface="Microsoft YaHei"/>
                </a:rPr>
                <a:t> (a.11-12)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  <a:p>
              <a:pPr marL="216000" indent="-216000">
                <a:lnSpc>
                  <a:spcPct val="100000"/>
                </a:lnSpc>
                <a:spcBef>
                  <a:spcPts val="99"/>
                </a:spcBef>
                <a:spcAft>
                  <a:spcPts val="388"/>
                </a:spcAft>
                <a:buClr>
                  <a:srgbClr val="f0e68c"/>
                </a:buClr>
                <a:buSzPct val="45000"/>
                <a:buFont typeface="Wingdings" charset="2"/>
                <a:buChar char=""/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i="1" lang="de-DE" sz="1800" strike="noStrike" u="none">
                  <a:solidFill>
                    <a:srgbClr val="f0e68c"/>
                  </a:solidFill>
                  <a:effectLst/>
                  <a:uFillTx/>
                  <a:latin typeface="Trebuchet MS"/>
                  <a:ea typeface="Microsoft YaHei"/>
                </a:rPr>
                <a:t>mühürlendik</a:t>
              </a:r>
              <a:r>
                <a:rPr b="0" lang="de-DE" sz="1800" strike="noStrike" u="none">
                  <a:solidFill>
                    <a:srgbClr val="f0e68c"/>
                  </a:solidFill>
                  <a:effectLst/>
                  <a:uFillTx/>
                  <a:latin typeface="Trebuchet MS"/>
                  <a:ea typeface="Microsoft YaHei"/>
                </a:rPr>
                <a:t> (a.13)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pic>
        <p:nvPicPr>
          <p:cNvPr id="136" name="" descr=""/>
          <p:cNvPicPr/>
          <p:nvPr/>
        </p:nvPicPr>
        <p:blipFill>
          <a:blip r:embed="rId1"/>
          <a:srcRect l="0" t="0" r="9094" b="0"/>
          <a:stretch/>
        </p:blipFill>
        <p:spPr>
          <a:xfrm>
            <a:off x="5580000" y="2270160"/>
            <a:ext cx="4319640" cy="3165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7" name="" descr=""/>
          <p:cNvPicPr/>
          <p:nvPr/>
        </p:nvPicPr>
        <p:blipFill>
          <a:blip r:embed="rId2"/>
          <a:srcRect l="0" t="0" r="11145" b="0"/>
          <a:stretch/>
        </p:blipFill>
        <p:spPr>
          <a:xfrm>
            <a:off x="4500000" y="2484000"/>
            <a:ext cx="2520000" cy="1728000"/>
          </a:xfrm>
          <a:prstGeom prst="rect">
            <a:avLst/>
          </a:prstGeom>
          <a:noFill/>
          <a:ln w="19080">
            <a:solidFill>
              <a:srgbClr val="fafad2"/>
            </a:solidFill>
            <a:round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"/>
          <p:cNvSpPr/>
          <p:nvPr/>
        </p:nvSpPr>
        <p:spPr>
          <a:xfrm>
            <a:off x="0" y="0"/>
            <a:ext cx="10112040" cy="65844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7fffd4"/>
                </a:solidFill>
                <a:effectLst/>
                <a:uFillTx/>
                <a:latin typeface="Palatino Linotype"/>
                <a:ea typeface="Verdana"/>
              </a:rPr>
              <a:t>Yırtıcı kurtlar öğretileri:    </a:t>
            </a:r>
            <a:r>
              <a:rPr b="1" lang="de-DE" sz="32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2. İman Sözü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139" name=""/>
          <p:cNvGrpSpPr/>
          <p:nvPr/>
        </p:nvGrpSpPr>
        <p:grpSpPr>
          <a:xfrm>
            <a:off x="554040" y="791280"/>
            <a:ext cx="4636800" cy="1458720"/>
            <a:chOff x="554040" y="791280"/>
            <a:chExt cx="4636800" cy="1458720"/>
          </a:xfrm>
        </p:grpSpPr>
        <p:sp>
          <p:nvSpPr>
            <p:cNvPr id="140" name=""/>
            <p:cNvSpPr/>
            <p:nvPr/>
          </p:nvSpPr>
          <p:spPr>
            <a:xfrm>
              <a:off x="1989000" y="791280"/>
              <a:ext cx="3201840" cy="1458720"/>
            </a:xfrm>
            <a:prstGeom prst="rect">
              <a:avLst/>
            </a:prstGeom>
            <a:solidFill>
              <a:srgbClr val="191970"/>
            </a:solidFill>
            <a:ln w="18360">
              <a:solidFill>
                <a:srgbClr val="ff8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9000" rIns="99000" tIns="54000" bIns="54000" anchor="ctr">
              <a:noAutofit/>
            </a:bodyPr>
            <a:p>
              <a:pPr algn="ctr">
                <a:lnSpc>
                  <a:spcPct val="100000"/>
                </a:lnSpc>
                <a:spcBef>
                  <a:spcPts val="689"/>
                </a:spcBef>
                <a:spcAft>
                  <a:spcPts val="68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4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“Ağzındaki mucize – sözlerinde yaratıcı güç var“</a:t>
              </a:r>
              <a:endParaRPr b="0" lang="bg-BG" sz="24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141" name="" descr=""/>
            <p:cNvPicPr/>
            <p:nvPr/>
          </p:nvPicPr>
          <p:blipFill>
            <a:blip r:embed="rId1"/>
            <a:stretch/>
          </p:blipFill>
          <p:spPr>
            <a:xfrm>
              <a:off x="554040" y="791280"/>
              <a:ext cx="1456920" cy="1456920"/>
            </a:xfrm>
            <a:prstGeom prst="rect">
              <a:avLst/>
            </a:prstGeom>
            <a:noFill/>
            <a:ln w="18360">
              <a:solidFill>
                <a:srgbClr val="ffa500"/>
              </a:solidFill>
              <a:round/>
            </a:ln>
          </p:spPr>
        </p:pic>
      </p:grpSp>
      <p:sp>
        <p:nvSpPr>
          <p:cNvPr id="142" name=""/>
          <p:cNvSpPr/>
          <p:nvPr/>
        </p:nvSpPr>
        <p:spPr>
          <a:xfrm>
            <a:off x="2697120" y="880920"/>
            <a:ext cx="4463640" cy="73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43" name=""/>
          <p:cNvSpPr/>
          <p:nvPr/>
        </p:nvSpPr>
        <p:spPr>
          <a:xfrm>
            <a:off x="5490000" y="629640"/>
            <a:ext cx="1800" cy="6273720"/>
          </a:xfrm>
          <a:prstGeom prst="line">
            <a:avLst/>
          </a:prstGeom>
          <a:ln w="27360">
            <a:solidFill>
              <a:srgbClr val="6495e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44" name=""/>
          <p:cNvSpPr/>
          <p:nvPr/>
        </p:nvSpPr>
        <p:spPr>
          <a:xfrm>
            <a:off x="5770440" y="826920"/>
            <a:ext cx="4165560" cy="32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Bu öğreti hristiyan değildir, ‘Yeniçağ’ (batılı hinduizm) düşüncesinin kopyasıdır.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Yılanın sözleri: “Tanrı gibi olacaksınız“ (Yar 3:5)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Tehlikeler: insanı merkeze koyuyor, günah konusunu küçümsüyor.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En sonunda hayal kırıklığına uğratıyor, kişiler imandan düşüyor.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</p:txBody>
      </p:sp>
      <p:pic>
        <p:nvPicPr>
          <p:cNvPr id="145" name="" descr=""/>
          <p:cNvPicPr/>
          <p:nvPr/>
        </p:nvPicPr>
        <p:blipFill>
          <a:blip r:embed="rId2"/>
          <a:stretch/>
        </p:blipFill>
        <p:spPr>
          <a:xfrm>
            <a:off x="5734440" y="4021560"/>
            <a:ext cx="4198680" cy="145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6" name=""/>
          <p:cNvSpPr/>
          <p:nvPr/>
        </p:nvSpPr>
        <p:spPr>
          <a:xfrm>
            <a:off x="457200" y="2305800"/>
            <a:ext cx="4812840" cy="3382200"/>
          </a:xfrm>
          <a:prstGeom prst="rect">
            <a:avLst/>
          </a:prstGeom>
          <a:solidFill>
            <a:srgbClr val="7cfc00"/>
          </a:solidFill>
          <a:ln w="36720">
            <a:solidFill>
              <a:srgbClr val="ffdab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46520" rIns="108360" tIns="91440" bIns="91440" anchor="t">
            <a:noAutofit/>
          </a:bodyPr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Sül.Özd.18:21</a:t>
            </a:r>
            <a:r>
              <a:rPr b="1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Dil, ölüm ve yaşam gücüne sahiptir; onu seven meyvesini yer.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Rom 4:17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    Bu, … var olmayanı varmış gibi çağıran İbrahim’in Tanrısı’dır.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Yuhanna 14:14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Benim adımla benden ne dilerseniz, ben yapacağım.”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Matta 21:22</a:t>
            </a:r>
            <a:r>
              <a:rPr b="0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 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İman ederek dilediğiniz her şeyi duada alacaksınız.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283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0000ff"/>
                </a:solidFill>
                <a:effectLst/>
                <a:uFillTx/>
                <a:latin typeface="Trebuchet MS"/>
                <a:ea typeface="Microsoft YaHei"/>
              </a:rPr>
              <a:t>Mezmurlar 82:6</a:t>
            </a: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    Ben dedim ki, ‘Siz ilahlarsınız, Hepiniz Yüceler Yücesi’nin oğullarısınız.’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"/>
          <p:cNvSpPr/>
          <p:nvPr/>
        </p:nvSpPr>
        <p:spPr>
          <a:xfrm>
            <a:off x="0" y="0"/>
            <a:ext cx="10112040" cy="65844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7fffd4"/>
                </a:solidFill>
                <a:effectLst/>
                <a:uFillTx/>
                <a:latin typeface="Palatino Linotype"/>
                <a:ea typeface="Verdana"/>
              </a:rPr>
              <a:t>Yırtıcı kurtlar öğretileri:    </a:t>
            </a:r>
            <a:r>
              <a:rPr b="1" lang="de-DE" sz="32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2. İman Sözü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"/>
          <p:cNvSpPr/>
          <p:nvPr/>
        </p:nvSpPr>
        <p:spPr>
          <a:xfrm>
            <a:off x="252000" y="2196000"/>
            <a:ext cx="4788000" cy="313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ffffff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Bu teoriye göre Rab en başta Adem’e bütün yeryüzü üzerine yetki verdi.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ffffff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Günaha düşünce bu yetki Şeytana geçti (Luka 4:6).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ffffff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İsa dirilince o yetkiyi geri kazandı ve Mat 28:18‘de öğrencilerine teslim etti.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ffffff"/>
              </a:buClr>
              <a:buSzPct val="40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Artık bu yetkiyle ne istersek buyuruyoruz, beyan ediyoruz. Artık dua ettiğimiz zaman Rab’den bir şey dilemiyoruz, cinlere ve doğaya ne olacığını buyuruyoruz.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"/>
          <p:cNvSpPr/>
          <p:nvPr/>
        </p:nvSpPr>
        <p:spPr>
          <a:xfrm>
            <a:off x="2697120" y="880920"/>
            <a:ext cx="4463640" cy="73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grpSp>
        <p:nvGrpSpPr>
          <p:cNvPr id="150" name=""/>
          <p:cNvGrpSpPr/>
          <p:nvPr/>
        </p:nvGrpSpPr>
        <p:grpSpPr>
          <a:xfrm>
            <a:off x="5544000" y="2268000"/>
            <a:ext cx="4392000" cy="2376000"/>
            <a:chOff x="5544000" y="2268000"/>
            <a:chExt cx="4392000" cy="2376000"/>
          </a:xfrm>
        </p:grpSpPr>
        <p:grpSp>
          <p:nvGrpSpPr>
            <p:cNvPr id="151" name=""/>
            <p:cNvGrpSpPr/>
            <p:nvPr/>
          </p:nvGrpSpPr>
          <p:grpSpPr>
            <a:xfrm>
              <a:off x="5544000" y="2268000"/>
              <a:ext cx="4392000" cy="2376000"/>
              <a:chOff x="5544000" y="2268000"/>
              <a:chExt cx="4392000" cy="2376000"/>
            </a:xfrm>
          </p:grpSpPr>
          <p:pic>
            <p:nvPicPr>
              <p:cNvPr id="152" name="" descr=""/>
              <p:cNvPicPr/>
              <p:nvPr/>
            </p:nvPicPr>
            <p:blipFill>
              <a:blip r:embed="rId1"/>
              <a:stretch/>
            </p:blipFill>
            <p:spPr>
              <a:xfrm>
                <a:off x="5544000" y="2268000"/>
                <a:ext cx="4264920" cy="23760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53" name=""/>
              <p:cNvSpPr/>
              <p:nvPr/>
            </p:nvSpPr>
            <p:spPr>
              <a:xfrm>
                <a:off x="7533000" y="3233880"/>
                <a:ext cx="2403000" cy="8096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>
                  <a:lnSpc>
                    <a:spcPct val="90000"/>
                  </a:lnSpc>
                  <a:spcBef>
                    <a:spcPts val="99"/>
                  </a:spcBef>
                  <a:spcAft>
                    <a:spcPts val="99"/>
                  </a:spcAft>
                  <a:tabLst>
                    <a:tab algn="l" pos="0"/>
                    <a:tab algn="l" pos="449280"/>
                    <a:tab algn="l" pos="898560"/>
                    <a:tab algn="l" pos="1347840"/>
                    <a:tab algn="l" pos="1797120"/>
                    <a:tab algn="l" pos="2246400"/>
                    <a:tab algn="l" pos="2695680"/>
                    <a:tab algn="l" pos="3144960"/>
                    <a:tab algn="l" pos="3594240"/>
                    <a:tab algn="l" pos="4043520"/>
                    <a:tab algn="l" pos="4492800"/>
                    <a:tab algn="l" pos="4941720"/>
                    <a:tab algn="l" pos="5391000"/>
                    <a:tab algn="l" pos="5840280"/>
                    <a:tab algn="l" pos="6289560"/>
                    <a:tab algn="l" pos="6738840"/>
                    <a:tab algn="l" pos="7188120"/>
                    <a:tab algn="l" pos="7637400"/>
                    <a:tab algn="l" pos="8086680"/>
                    <a:tab algn="l" pos="8535960"/>
                    <a:tab algn="l" pos="8985240"/>
                    <a:tab algn="l" pos="9434520"/>
                    <a:tab algn="l" pos="9883800"/>
                    <a:tab algn="l" pos="10333080"/>
                    <a:tab algn="l" pos="10782360"/>
                  </a:tabLst>
                </a:pPr>
                <a:r>
                  <a:rPr b="1" lang="de-DE" sz="2000" strike="noStrike" u="none">
                    <a:solidFill>
                      <a:srgbClr val="b22222"/>
                    </a:solidFill>
                    <a:effectLst/>
                    <a:uFillTx/>
                    <a:latin typeface="Arial"/>
                    <a:ea typeface="DejaVu Sans"/>
                  </a:rPr>
                  <a:t>Buyuruyorum !</a:t>
                </a:r>
                <a:endParaRPr b="0" lang="bg-BG" sz="20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  <a:p>
                <a:pPr>
                  <a:lnSpc>
                    <a:spcPct val="90000"/>
                  </a:lnSpc>
                  <a:spcBef>
                    <a:spcPts val="99"/>
                  </a:spcBef>
                  <a:spcAft>
                    <a:spcPts val="99"/>
                  </a:spcAft>
                  <a:tabLst>
                    <a:tab algn="l" pos="0"/>
                    <a:tab algn="l" pos="449280"/>
                    <a:tab algn="l" pos="898560"/>
                    <a:tab algn="l" pos="1347840"/>
                    <a:tab algn="l" pos="1797120"/>
                    <a:tab algn="l" pos="2246400"/>
                    <a:tab algn="l" pos="2695680"/>
                    <a:tab algn="l" pos="3144960"/>
                    <a:tab algn="l" pos="3594240"/>
                    <a:tab algn="l" pos="4043520"/>
                    <a:tab algn="l" pos="4492800"/>
                    <a:tab algn="l" pos="4941720"/>
                    <a:tab algn="l" pos="5391000"/>
                    <a:tab algn="l" pos="5840280"/>
                    <a:tab algn="l" pos="6289560"/>
                    <a:tab algn="l" pos="6738840"/>
                    <a:tab algn="l" pos="7188120"/>
                    <a:tab algn="l" pos="7637400"/>
                    <a:tab algn="l" pos="8086680"/>
                    <a:tab algn="l" pos="8535960"/>
                    <a:tab algn="l" pos="8985240"/>
                    <a:tab algn="l" pos="9434520"/>
                    <a:tab algn="l" pos="9883800"/>
                    <a:tab algn="l" pos="10333080"/>
                    <a:tab algn="l" pos="10782360"/>
                  </a:tabLst>
                </a:pPr>
                <a:r>
                  <a:rPr b="1" lang="de-DE" sz="2000" strike="noStrike" u="none">
                    <a:solidFill>
                      <a:srgbClr val="b22222"/>
                    </a:solidFill>
                    <a:effectLst/>
                    <a:uFillTx/>
                    <a:latin typeface="Arial"/>
                    <a:ea typeface="DejaVu Sans"/>
                  </a:rPr>
                  <a:t>Beyan ediyorum !</a:t>
                </a:r>
                <a:endParaRPr b="0" lang="bg-BG" sz="20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grpSp>
        <p:nvGrpSpPr>
          <p:cNvPr id="154" name=""/>
          <p:cNvGrpSpPr/>
          <p:nvPr/>
        </p:nvGrpSpPr>
        <p:grpSpPr>
          <a:xfrm>
            <a:off x="340200" y="864000"/>
            <a:ext cx="4627800" cy="1116000"/>
            <a:chOff x="340200" y="864000"/>
            <a:chExt cx="4627800" cy="1116000"/>
          </a:xfrm>
        </p:grpSpPr>
        <p:sp>
          <p:nvSpPr>
            <p:cNvPr id="155" name=""/>
            <p:cNvSpPr/>
            <p:nvPr/>
          </p:nvSpPr>
          <p:spPr>
            <a:xfrm>
              <a:off x="1443600" y="864000"/>
              <a:ext cx="3524400" cy="1116000"/>
            </a:xfrm>
            <a:prstGeom prst="rect">
              <a:avLst/>
            </a:prstGeom>
            <a:solidFill>
              <a:srgbClr val="191970"/>
            </a:solidFill>
            <a:ln w="18360">
              <a:solidFill>
                <a:srgbClr val="ff8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9000" rIns="99000" tIns="54000" bIns="54000" anchor="ctr">
              <a:noAutofit/>
            </a:bodyPr>
            <a:p>
              <a:pPr algn="ctr">
                <a:lnSpc>
                  <a:spcPct val="100000"/>
                </a:lnSpc>
                <a:spcAft>
                  <a:spcPts val="283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0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-  güçlü dua, yetkiyle dua </a:t>
              </a:r>
              <a:endParaRPr b="0" lang="bg-BG" sz="20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  <a:p>
              <a:pPr algn="ctr">
                <a:lnSpc>
                  <a:spcPct val="100000"/>
                </a:lnSpc>
                <a:spcAft>
                  <a:spcPts val="283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0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-  buyurmak</a:t>
              </a:r>
              <a:endParaRPr b="0" lang="bg-BG" sz="20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  <a:p>
              <a:pPr algn="ctr">
                <a:lnSpc>
                  <a:spcPct val="100000"/>
                </a:lnSpc>
                <a:spcAft>
                  <a:spcPts val="283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0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-  beyan etmek</a:t>
              </a:r>
              <a:endParaRPr b="0" lang="bg-BG" sz="20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156" name="" descr=""/>
            <p:cNvPicPr/>
            <p:nvPr/>
          </p:nvPicPr>
          <p:blipFill>
            <a:blip r:embed="rId2"/>
            <a:stretch/>
          </p:blipFill>
          <p:spPr>
            <a:xfrm>
              <a:off x="340200" y="881280"/>
              <a:ext cx="1080000" cy="1080360"/>
            </a:xfrm>
            <a:prstGeom prst="rect">
              <a:avLst/>
            </a:prstGeom>
            <a:noFill/>
            <a:ln w="18360">
              <a:solidFill>
                <a:srgbClr val="ffa500"/>
              </a:solidFill>
              <a:round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"/>
          <p:cNvSpPr/>
          <p:nvPr/>
        </p:nvSpPr>
        <p:spPr>
          <a:xfrm>
            <a:off x="0" y="0"/>
            <a:ext cx="10112040" cy="65844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7fffd4"/>
                </a:solidFill>
                <a:effectLst/>
                <a:uFillTx/>
                <a:latin typeface="Palatino Linotype"/>
                <a:ea typeface="Verdana"/>
              </a:rPr>
              <a:t>Yırtıcı kurtlar öğretileri:    </a:t>
            </a:r>
            <a:r>
              <a:rPr b="1" lang="de-DE" sz="32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2. İman Sözü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"/>
          <p:cNvSpPr/>
          <p:nvPr/>
        </p:nvSpPr>
        <p:spPr>
          <a:xfrm>
            <a:off x="2697120" y="880920"/>
            <a:ext cx="4463640" cy="73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59" name=""/>
          <p:cNvSpPr/>
          <p:nvPr/>
        </p:nvSpPr>
        <p:spPr>
          <a:xfrm>
            <a:off x="576000" y="2336400"/>
            <a:ext cx="4644000" cy="291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9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Sözlerimizde 'kuvvet' yok, dua ederken zaten güçsüzlüğümüzü Rabbe bildiriyoruz.</a:t>
            </a:r>
            <a:endParaRPr b="0" lang="bg-BG" sz="19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9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Dualarımıza güç katan karakterdir, mucize yapabilmek değil (Yakup 5:16).</a:t>
            </a:r>
            <a:endParaRPr b="0" lang="bg-BG" sz="19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9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Matta 28:18‘de İsa bize yetki verdi … ama NEYE? Müjdeyi paylaştığım zaman onu  Rabbin yetkisiyle yapıyoruz.</a:t>
            </a:r>
            <a:endParaRPr b="0" lang="bg-BG" sz="19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</p:txBody>
      </p:sp>
      <p:grpSp>
        <p:nvGrpSpPr>
          <p:cNvPr id="160" name=""/>
          <p:cNvGrpSpPr/>
          <p:nvPr/>
        </p:nvGrpSpPr>
        <p:grpSpPr>
          <a:xfrm>
            <a:off x="6314760" y="863640"/>
            <a:ext cx="3366720" cy="1620360"/>
            <a:chOff x="6314760" y="863640"/>
            <a:chExt cx="3366720" cy="1620360"/>
          </a:xfrm>
        </p:grpSpPr>
        <p:pic>
          <p:nvPicPr>
            <p:cNvPr id="161" name="" descr=""/>
            <p:cNvPicPr/>
            <p:nvPr/>
          </p:nvPicPr>
          <p:blipFill>
            <a:blip r:embed="rId1">
              <a:grayscl/>
            </a:blip>
            <a:stretch/>
          </p:blipFill>
          <p:spPr>
            <a:xfrm>
              <a:off x="6314760" y="863640"/>
              <a:ext cx="3309480" cy="16203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62" name=""/>
            <p:cNvSpPr/>
            <p:nvPr/>
          </p:nvSpPr>
          <p:spPr>
            <a:xfrm>
              <a:off x="7886160" y="1473120"/>
              <a:ext cx="1795320" cy="552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90000"/>
                </a:lnSpc>
                <a:spcBef>
                  <a:spcPts val="99"/>
                </a:spcBef>
                <a:spcAft>
                  <a:spcPts val="9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1500" strike="noStrike" u="none">
                  <a:solidFill>
                    <a:srgbClr val="b22222"/>
                  </a:solidFill>
                  <a:effectLst/>
                  <a:uFillTx/>
                  <a:latin typeface="Arial"/>
                  <a:ea typeface="DejaVu Sans"/>
                </a:rPr>
                <a:t>Buyuruyorum !</a:t>
              </a:r>
              <a:endParaRPr b="0" lang="bg-BG" sz="15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  <a:p>
              <a:pPr>
                <a:lnSpc>
                  <a:spcPct val="90000"/>
                </a:lnSpc>
                <a:spcBef>
                  <a:spcPts val="99"/>
                </a:spcBef>
                <a:spcAft>
                  <a:spcPts val="9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1500" strike="noStrike" u="none">
                  <a:solidFill>
                    <a:srgbClr val="b22222"/>
                  </a:solidFill>
                  <a:effectLst/>
                  <a:uFillTx/>
                  <a:latin typeface="Arial"/>
                  <a:ea typeface="DejaVu Sans"/>
                </a:rPr>
                <a:t>Beyan ediyorum !</a:t>
              </a:r>
              <a:endParaRPr b="0" lang="bg-BG" sz="15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pic>
        <p:nvPicPr>
          <p:cNvPr id="163" name="" descr=""/>
          <p:cNvPicPr/>
          <p:nvPr/>
        </p:nvPicPr>
        <p:blipFill>
          <a:blip r:embed="rId2"/>
          <a:srcRect l="0" t="35942" r="0" b="12112"/>
          <a:stretch/>
        </p:blipFill>
        <p:spPr>
          <a:xfrm>
            <a:off x="6264000" y="3672000"/>
            <a:ext cx="3247920" cy="1836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4" name=""/>
          <p:cNvSpPr/>
          <p:nvPr/>
        </p:nvSpPr>
        <p:spPr>
          <a:xfrm>
            <a:off x="5832000" y="2802240"/>
            <a:ext cx="2916000" cy="545760"/>
          </a:xfrm>
          <a:prstGeom prst="wedgeRoundRectCallout">
            <a:avLst>
              <a:gd name="adj1" fmla="val -648"/>
              <a:gd name="adj2" fmla="val 142682"/>
              <a:gd name="adj3" fmla="val 16667"/>
            </a:avLst>
          </a:prstGeom>
          <a:solidFill>
            <a:srgbClr val="fffacd"/>
          </a:solidFill>
          <a:ln w="936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600" strike="noStrike" u="none">
                <a:solidFill>
                  <a:srgbClr val="8b0000"/>
                </a:solidFill>
                <a:effectLst/>
                <a:uFillTx/>
                <a:latin typeface="Arial"/>
                <a:ea typeface="Microsoft YaHei"/>
              </a:rPr>
              <a:t>“Benim istediğim değil, ama senin istediğin olsun“ </a:t>
            </a:r>
            <a:endParaRPr b="0" lang="bg-BG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5" name=""/>
          <p:cNvGrpSpPr/>
          <p:nvPr/>
        </p:nvGrpSpPr>
        <p:grpSpPr>
          <a:xfrm>
            <a:off x="340200" y="864000"/>
            <a:ext cx="4627800" cy="1116000"/>
            <a:chOff x="340200" y="864000"/>
            <a:chExt cx="4627800" cy="1116000"/>
          </a:xfrm>
        </p:grpSpPr>
        <p:sp>
          <p:nvSpPr>
            <p:cNvPr id="166" name=""/>
            <p:cNvSpPr/>
            <p:nvPr/>
          </p:nvSpPr>
          <p:spPr>
            <a:xfrm>
              <a:off x="1443600" y="864000"/>
              <a:ext cx="3524400" cy="1116000"/>
            </a:xfrm>
            <a:prstGeom prst="rect">
              <a:avLst/>
            </a:prstGeom>
            <a:solidFill>
              <a:srgbClr val="191970"/>
            </a:solidFill>
            <a:ln w="18360">
              <a:solidFill>
                <a:srgbClr val="ff8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9000" rIns="99000" tIns="54000" bIns="54000" anchor="ctr">
              <a:noAutofit/>
            </a:bodyPr>
            <a:p>
              <a:pPr algn="ctr">
                <a:lnSpc>
                  <a:spcPct val="100000"/>
                </a:lnSpc>
                <a:spcAft>
                  <a:spcPts val="283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0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-  güçlü dua, yetkiyle dua </a:t>
              </a:r>
              <a:endParaRPr b="0" lang="bg-BG" sz="20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  <a:p>
              <a:pPr algn="ctr">
                <a:lnSpc>
                  <a:spcPct val="100000"/>
                </a:lnSpc>
                <a:spcAft>
                  <a:spcPts val="283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0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-  buyurmak</a:t>
              </a:r>
              <a:endParaRPr b="0" lang="bg-BG" sz="20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  <a:p>
              <a:pPr algn="ctr">
                <a:lnSpc>
                  <a:spcPct val="100000"/>
                </a:lnSpc>
                <a:spcAft>
                  <a:spcPts val="283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0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-  beyan etmek</a:t>
              </a:r>
              <a:endParaRPr b="0" lang="bg-BG" sz="20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167" name="" descr=""/>
            <p:cNvPicPr/>
            <p:nvPr/>
          </p:nvPicPr>
          <p:blipFill>
            <a:blip r:embed="rId3"/>
            <a:stretch/>
          </p:blipFill>
          <p:spPr>
            <a:xfrm>
              <a:off x="340200" y="881280"/>
              <a:ext cx="1080000" cy="1080360"/>
            </a:xfrm>
            <a:prstGeom prst="rect">
              <a:avLst/>
            </a:prstGeom>
            <a:noFill/>
            <a:ln w="18360">
              <a:solidFill>
                <a:srgbClr val="ffa500"/>
              </a:solidFill>
              <a:round/>
            </a:ln>
          </p:spPr>
        </p:pic>
      </p:grpSp>
      <p:sp>
        <p:nvSpPr>
          <p:cNvPr id="168" name=""/>
          <p:cNvSpPr/>
          <p:nvPr/>
        </p:nvSpPr>
        <p:spPr>
          <a:xfrm>
            <a:off x="6156000" y="880920"/>
            <a:ext cx="3564000" cy="1603080"/>
          </a:xfrm>
          <a:prstGeom prst="line">
            <a:avLst/>
          </a:prstGeom>
          <a:ln w="7632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28160" rIns="128160" tIns="83160" bIns="83160" anchor="ctr">
            <a:noAutofit/>
          </a:bodyPr>
          <a:p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"/>
          <p:cNvSpPr/>
          <p:nvPr/>
        </p:nvSpPr>
        <p:spPr>
          <a:xfrm flipV="1">
            <a:off x="6156000" y="880920"/>
            <a:ext cx="3564000" cy="1603080"/>
          </a:xfrm>
          <a:prstGeom prst="line">
            <a:avLst/>
          </a:prstGeom>
          <a:ln w="7632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28160" rIns="128160" tIns="83160" bIns="83160" anchor="ctr">
            <a:noAutofit/>
          </a:bodyPr>
          <a:p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"/>
          <p:cNvSpPr/>
          <p:nvPr/>
        </p:nvSpPr>
        <p:spPr>
          <a:xfrm>
            <a:off x="3456000" y="1188000"/>
            <a:ext cx="4080960" cy="38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Aft>
                <a:spcPts val="850"/>
              </a:spcAft>
              <a:tabLst>
                <a:tab algn="l" pos="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John Wesley (1740-91)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Sanayi devrimin getirdiği fakirlik yüzünden çoğu işçiler kiliselere gidemez oldular.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Wesley açıkhava vaazlar, uyanış toplantıları düzenlemeye başladı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duygusal kararlar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Kendisi karizmatik değildi, ama 'iki sınıf imanlı' öğretişini başlattı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‘mükemmel kutsallık’ öğretisi (yeni doğuştan sonra ikinci bir olay)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1" name="" descr=""/>
          <p:cNvPicPr/>
          <p:nvPr/>
        </p:nvPicPr>
        <p:blipFill>
          <a:blip r:embed="rId1"/>
          <a:srcRect l="8927" t="2510" r="16660" b="3870"/>
          <a:stretch/>
        </p:blipFill>
        <p:spPr>
          <a:xfrm>
            <a:off x="367920" y="1188000"/>
            <a:ext cx="2765880" cy="377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Karizmatik hareketinin tarihçesi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3" name="" descr=""/>
          <p:cNvPicPr/>
          <p:nvPr/>
        </p:nvPicPr>
        <p:blipFill>
          <a:blip r:embed="rId2"/>
          <a:srcRect l="11234" t="11445" r="15522" b="0"/>
          <a:stretch/>
        </p:blipFill>
        <p:spPr>
          <a:xfrm>
            <a:off x="7668000" y="1551600"/>
            <a:ext cx="2228400" cy="1835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" descr=""/>
          <p:cNvPicPr/>
          <p:nvPr/>
        </p:nvPicPr>
        <p:blipFill>
          <a:blip r:embed="rId1"/>
          <a:stretch/>
        </p:blipFill>
        <p:spPr>
          <a:xfrm>
            <a:off x="1188000" y="1080000"/>
            <a:ext cx="3317760" cy="4310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5" name=""/>
          <p:cNvSpPr txBox="1"/>
          <p:nvPr/>
        </p:nvSpPr>
        <p:spPr>
          <a:xfrm>
            <a:off x="4752000" y="1242360"/>
            <a:ext cx="4284000" cy="3941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1" lang="bg-BG" sz="2200" strike="noStrike" u="none">
                <a:solidFill>
                  <a:srgbClr val="b22222"/>
                </a:solidFill>
                <a:effectLst/>
                <a:uFillTx/>
                <a:latin typeface="Arial"/>
              </a:rPr>
              <a:t>1: John Alexander Dowie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bg-BG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2: Maria Woodworth-Etter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bg-BG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3: Evan Roberts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bg-BG" sz="2200" strike="noStrike" u="none">
                <a:solidFill>
                  <a:srgbClr val="b22222"/>
                </a:solidFill>
                <a:effectLst/>
                <a:uFillTx/>
                <a:latin typeface="Arial"/>
              </a:rPr>
              <a:t>4: Charles F. Parham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bg-BG" sz="2200" strike="noStrike" u="none">
                <a:solidFill>
                  <a:srgbClr val="b22222"/>
                </a:solidFill>
                <a:effectLst/>
                <a:uFillTx/>
                <a:latin typeface="Arial"/>
              </a:rPr>
              <a:t>5: William J. Seymour 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bg-BG" sz="2200" strike="noStrike" u="none">
                <a:solidFill>
                  <a:srgbClr val="b22222"/>
                </a:solidFill>
                <a:effectLst/>
                <a:uFillTx/>
                <a:latin typeface="Arial"/>
              </a:rPr>
              <a:t>6: John G. Lake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bg-BG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7: Smith Wigglesworth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bg-BG" sz="2200" strike="noStrike" u="none">
                <a:solidFill>
                  <a:srgbClr val="b22222"/>
                </a:solidFill>
                <a:effectLst/>
                <a:uFillTx/>
                <a:latin typeface="Arial"/>
              </a:rPr>
              <a:t>8: Aimee Semple McPherson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bg-BG" sz="2200" strike="noStrike" u="none">
                <a:solidFill>
                  <a:srgbClr val="b22222"/>
                </a:solidFill>
                <a:effectLst/>
                <a:uFillTx/>
                <a:latin typeface="Arial"/>
              </a:rPr>
              <a:t>9: Kathryn Kuhlman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bg-BG" sz="2200" strike="noStrike" u="none">
                <a:solidFill>
                  <a:srgbClr val="b22222"/>
                </a:solidFill>
                <a:effectLst/>
                <a:uFillTx/>
                <a:latin typeface="Arial"/>
              </a:rPr>
              <a:t>10: William Branham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bg-BG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11: Jack Coe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bg-BG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12: A. A. Allen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"/>
          <p:cNvSpPr txBox="1"/>
          <p:nvPr/>
        </p:nvSpPr>
        <p:spPr>
          <a:xfrm>
            <a:off x="1080000" y="180000"/>
            <a:ext cx="8208000" cy="756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ctr"/>
            <a:r>
              <a:rPr b="1" lang="bg-BG" sz="22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TANRININ GENERALLERİ </a:t>
            </a:r>
            <a:r>
              <a:rPr b="1" lang="bg-BG" sz="2200" strike="noStrike" u="none">
                <a:solidFill>
                  <a:srgbClr val="696969"/>
                </a:solidFill>
                <a:effectLst/>
                <a:uFillTx/>
                <a:latin typeface="Arial"/>
              </a:rPr>
              <a:t>- Bu kitap karizmatik kiliselerin arasında standart sayılıyor - incil okullarında kullanılıyor</a:t>
            </a:r>
            <a:endParaRPr b="1" lang="bg-BG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" descr=""/>
          <p:cNvPicPr/>
          <p:nvPr/>
        </p:nvPicPr>
        <p:blipFill>
          <a:blip r:embed="rId1"/>
          <a:stretch/>
        </p:blipFill>
        <p:spPr>
          <a:xfrm>
            <a:off x="1224000" y="681840"/>
            <a:ext cx="8847720" cy="4975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8" name=""/>
          <p:cNvSpPr/>
          <p:nvPr/>
        </p:nvSpPr>
        <p:spPr>
          <a:xfrm>
            <a:off x="4939200" y="826200"/>
            <a:ext cx="4887720" cy="219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  <a:tabLst>
                <a:tab algn="l" pos="0"/>
              </a:tabLst>
            </a:pPr>
            <a:r>
              <a:rPr b="1" lang="de-DE" sz="1800" strike="noStrike" u="none">
                <a:solidFill>
                  <a:srgbClr val="ff0000"/>
                </a:solidFill>
                <a:effectLst/>
                <a:uFillTx/>
                <a:latin typeface="Trebuchet MS"/>
                <a:ea typeface="Microsoft YaHei"/>
              </a:rPr>
              <a:t>Alexander Dowie (1890-1907)</a:t>
            </a:r>
            <a:r>
              <a:rPr b="0" lang="de-DE" sz="1800" strike="noStrike" u="none">
                <a:solidFill>
                  <a:srgbClr val="ff0000"/>
                </a:solidFill>
                <a:effectLst/>
                <a:uFillTx/>
                <a:latin typeface="Trebuchet MS"/>
                <a:ea typeface="Microsoft YaHei"/>
              </a:rPr>
              <a:t> 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sahtekar, dolandırıcı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‘tanrısal şifa’ öğretisi (sahte şifalar)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Siyon, İllinois adında bir kasaba kurdu. Müridleri herşeyi satıp oraya taşındı.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000000"/>
                </a:solidFill>
                <a:effectLst/>
                <a:uFillTx/>
                <a:latin typeface="Trebuchet MS"/>
                <a:ea typeface="Microsoft YaHei"/>
              </a:rPr>
              <a:t>Her gün 4-5 davası vardı, Chicago mafyasının babası oldu.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Karizmatik hareketinin tarihçesi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80" name="" descr=""/>
          <p:cNvPicPr/>
          <p:nvPr/>
        </p:nvPicPr>
        <p:blipFill>
          <a:blip r:embed="rId2"/>
          <a:srcRect l="15087" t="0" r="14457" b="0"/>
          <a:stretch/>
        </p:blipFill>
        <p:spPr>
          <a:xfrm>
            <a:off x="180360" y="1944000"/>
            <a:ext cx="1737360" cy="3310560"/>
          </a:xfrm>
          <a:prstGeom prst="rect">
            <a:avLst/>
          </a:prstGeom>
          <a:noFill/>
          <a:ln w="0">
            <a:solidFill>
              <a:srgbClr val="fffff0"/>
            </a:solidFill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Karizmatik hareketinin tarihçesi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"/>
          <p:cNvSpPr/>
          <p:nvPr/>
        </p:nvSpPr>
        <p:spPr>
          <a:xfrm>
            <a:off x="1442880" y="880920"/>
            <a:ext cx="6725160" cy="73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183" name="" descr=""/>
          <p:cNvPicPr/>
          <p:nvPr/>
        </p:nvPicPr>
        <p:blipFill>
          <a:blip r:embed="rId1"/>
          <a:stretch/>
        </p:blipFill>
        <p:spPr>
          <a:xfrm>
            <a:off x="432000" y="1296000"/>
            <a:ext cx="1718280" cy="2556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4" name=""/>
          <p:cNvSpPr/>
          <p:nvPr/>
        </p:nvSpPr>
        <p:spPr>
          <a:xfrm>
            <a:off x="2227320" y="828000"/>
            <a:ext cx="4468680" cy="491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Charles Fox Parham  (1873-1929)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Çocuğu hastalıktan iyileşince, öğretiş ağırlığa o konuya verdi: doktorlara gitmeyi yasakladı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Frank Sandford'un etkisinin altında kalıp 1900 Bethel Bible College kurdu. KK'tan başka kitaplar yasaktı.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Dowie'nin ölümünden sonra, Siyon kasabasını ele geçirdi.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Son yılları skandal dolu idi: 'demirden altın yapan' bir firmanın satıcısı oldu. - Antlaşma Sandığını bulup Filistin'e gitmek için para topladı, sıkıştırılınca "parayı çaldılar" dedi - Delikanlı bir çocukla homosekuel ilişkisi oldu.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" name=""/>
          <p:cNvSpPr/>
          <p:nvPr/>
        </p:nvSpPr>
        <p:spPr>
          <a:xfrm>
            <a:off x="434160" y="4401360"/>
            <a:ext cx="1724760" cy="817920"/>
          </a:xfrm>
          <a:prstGeom prst="ellipse">
            <a:avLst/>
          </a:prstGeom>
          <a:solidFill>
            <a:srgbClr val="333333"/>
          </a:solidFill>
          <a:ln w="54720">
            <a:solidFill>
              <a:srgbClr val="bdb7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360" rIns="117360" tIns="72360" bIns="72360" anchor="ctr">
            <a:noAutofit/>
          </a:bodyPr>
          <a:p>
            <a:pPr algn="ctr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bdb76b"/>
                </a:solidFill>
                <a:effectLst/>
                <a:uFillTx/>
                <a:latin typeface="Arial"/>
                <a:ea typeface="DejaVu Sans"/>
              </a:rPr>
              <a:t>1. DALGA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86" name="" descr=""/>
          <p:cNvPicPr/>
          <p:nvPr/>
        </p:nvPicPr>
        <p:blipFill>
          <a:blip r:embed="rId2"/>
          <a:stretch/>
        </p:blipFill>
        <p:spPr>
          <a:xfrm>
            <a:off x="6588000" y="972000"/>
            <a:ext cx="3241800" cy="2377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7" name=""/>
          <p:cNvSpPr/>
          <p:nvPr/>
        </p:nvSpPr>
        <p:spPr>
          <a:xfrm>
            <a:off x="6732000" y="3528000"/>
            <a:ext cx="3276000" cy="169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Frank Sandford (1862-1948)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İki gemi alıp "misyon yolculukları" düzenledi.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Müritlerden bütün parayı aldı. 1911 tutuklandı - 7 kişi açlıktan ölmüştü.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Karizmatik hareketinin tarihçesi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"/>
          <p:cNvSpPr/>
          <p:nvPr/>
        </p:nvSpPr>
        <p:spPr>
          <a:xfrm>
            <a:off x="1442880" y="880920"/>
            <a:ext cx="6725160" cy="73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190" name="" descr=""/>
          <p:cNvPicPr/>
          <p:nvPr/>
        </p:nvPicPr>
        <p:blipFill>
          <a:blip r:embed="rId1"/>
          <a:stretch/>
        </p:blipFill>
        <p:spPr>
          <a:xfrm>
            <a:off x="432000" y="1296000"/>
            <a:ext cx="1718280" cy="2556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1" name=""/>
          <p:cNvSpPr/>
          <p:nvPr/>
        </p:nvSpPr>
        <p:spPr>
          <a:xfrm>
            <a:off x="2227320" y="900000"/>
            <a:ext cx="3783600" cy="345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4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Charles Fox Parham  (1873-1929)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‘dillerde konuşmak Kutsal Ruh’un belirtisidir’ öğretisini başlatıyor, kişilere el koyuyor.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İlk olarak Agnes Ozman adında bir kadın 1901 ‘dil almış‘, 3 gün sadece Çince konuşabilirmiş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Çince olarak ‘dillerde yazma armağanı’nı da almış: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192" name=""/>
          <p:cNvGrpSpPr/>
          <p:nvPr/>
        </p:nvGrpSpPr>
        <p:grpSpPr>
          <a:xfrm>
            <a:off x="6120000" y="828000"/>
            <a:ext cx="2259000" cy="3890520"/>
            <a:chOff x="6120000" y="828000"/>
            <a:chExt cx="2259000" cy="3890520"/>
          </a:xfrm>
        </p:grpSpPr>
        <p:pic>
          <p:nvPicPr>
            <p:cNvPr id="193" name="" descr=""/>
            <p:cNvPicPr/>
            <p:nvPr/>
          </p:nvPicPr>
          <p:blipFill>
            <a:blip r:embed="rId2"/>
            <a:stretch/>
          </p:blipFill>
          <p:spPr>
            <a:xfrm>
              <a:off x="6156000" y="828000"/>
              <a:ext cx="2223000" cy="32637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94" name=""/>
            <p:cNvSpPr/>
            <p:nvPr/>
          </p:nvSpPr>
          <p:spPr>
            <a:xfrm>
              <a:off x="6120000" y="4183920"/>
              <a:ext cx="2214360" cy="534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lnSpc>
                  <a:spcPct val="100000"/>
                </a:lnSpc>
                <a:spcBef>
                  <a:spcPts val="689"/>
                </a:spcBef>
                <a:spcAft>
                  <a:spcPts val="68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200" strike="noStrike" u="none">
                  <a:solidFill>
                    <a:srgbClr val="8fbc8f"/>
                  </a:solidFill>
                  <a:effectLst/>
                  <a:uFillTx/>
                  <a:latin typeface="Arial"/>
                  <a:ea typeface="DejaVu Sans"/>
                </a:rPr>
                <a:t>DİLLERDE</a:t>
              </a:r>
              <a:r>
                <a:rPr b="1" lang="de-DE" sz="22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 Çince yazmak </a:t>
              </a:r>
              <a:endParaRPr b="0" lang="bg-BG" sz="22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95" name=""/>
          <p:cNvGrpSpPr/>
          <p:nvPr/>
        </p:nvGrpSpPr>
        <p:grpSpPr>
          <a:xfrm>
            <a:off x="8427240" y="828000"/>
            <a:ext cx="1471680" cy="3994920"/>
            <a:chOff x="8427240" y="828000"/>
            <a:chExt cx="1471680" cy="3994920"/>
          </a:xfrm>
        </p:grpSpPr>
        <p:pic>
          <p:nvPicPr>
            <p:cNvPr id="196" name="" descr=""/>
            <p:cNvPicPr/>
            <p:nvPr/>
          </p:nvPicPr>
          <p:blipFill>
            <a:blip r:embed="rId3"/>
            <a:srcRect l="0" t="19092" r="0" b="22138"/>
            <a:stretch/>
          </p:blipFill>
          <p:spPr>
            <a:xfrm>
              <a:off x="8447040" y="828000"/>
              <a:ext cx="1449360" cy="3260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97" name=""/>
            <p:cNvSpPr/>
            <p:nvPr/>
          </p:nvSpPr>
          <p:spPr>
            <a:xfrm>
              <a:off x="8488080" y="4180320"/>
              <a:ext cx="1410840" cy="642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lnSpc>
                  <a:spcPct val="100000"/>
                </a:lnSpc>
                <a:spcBef>
                  <a:spcPts val="689"/>
                </a:spcBef>
                <a:spcAft>
                  <a:spcPts val="68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1" lang="de-DE" sz="2200" strike="noStrike" u="none">
                  <a:solidFill>
                    <a:srgbClr val="ff6347"/>
                  </a:solidFill>
                  <a:effectLst/>
                  <a:uFillTx/>
                  <a:latin typeface="Arial"/>
                  <a:ea typeface="DejaVu Sans"/>
                </a:rPr>
                <a:t>GERÇEK</a:t>
              </a:r>
              <a:r>
                <a:rPr b="1" lang="de-DE" sz="22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rPr>
                <a:t> Çince</a:t>
              </a:r>
              <a:endParaRPr b="0" lang="bg-BG" sz="22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8" name=""/>
            <p:cNvSpPr/>
            <p:nvPr/>
          </p:nvSpPr>
          <p:spPr>
            <a:xfrm>
              <a:off x="8427240" y="830520"/>
              <a:ext cx="360" cy="3261240"/>
            </a:xfrm>
            <a:prstGeom prst="line">
              <a:avLst/>
            </a:prstGeom>
            <a:ln w="91440">
              <a:solidFill>
                <a:srgbClr val="ff8c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endParaRPr>
            </a:p>
          </p:txBody>
        </p:sp>
      </p:grpSp>
      <p:sp>
        <p:nvSpPr>
          <p:cNvPr id="199" name=""/>
          <p:cNvSpPr/>
          <p:nvPr/>
        </p:nvSpPr>
        <p:spPr>
          <a:xfrm>
            <a:off x="434160" y="4401360"/>
            <a:ext cx="1724760" cy="817920"/>
          </a:xfrm>
          <a:prstGeom prst="ellipse">
            <a:avLst/>
          </a:prstGeom>
          <a:solidFill>
            <a:srgbClr val="333333"/>
          </a:solidFill>
          <a:ln w="54720">
            <a:solidFill>
              <a:srgbClr val="bdb7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360" rIns="117360" tIns="72360" bIns="72360" anchor="ctr">
            <a:noAutofit/>
          </a:bodyPr>
          <a:p>
            <a:pPr algn="ctr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bdb76b"/>
                </a:solidFill>
                <a:effectLst/>
                <a:uFillTx/>
                <a:latin typeface="Arial"/>
                <a:ea typeface="DejaVu Sans"/>
              </a:rPr>
              <a:t>1. DALGA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00" name="" descr=""/>
          <p:cNvPicPr/>
          <p:nvPr/>
        </p:nvPicPr>
        <p:blipFill>
          <a:blip r:embed="rId4"/>
          <a:srcRect l="0" t="0" r="10550" b="0"/>
          <a:stretch/>
        </p:blipFill>
        <p:spPr>
          <a:xfrm>
            <a:off x="7596000" y="1296000"/>
            <a:ext cx="1545840" cy="1836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"/>
          <p:cNvSpPr/>
          <p:nvPr/>
        </p:nvSpPr>
        <p:spPr>
          <a:xfrm>
            <a:off x="1442880" y="880920"/>
            <a:ext cx="6725160" cy="73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2" name=""/>
          <p:cNvSpPr/>
          <p:nvPr/>
        </p:nvSpPr>
        <p:spPr>
          <a:xfrm>
            <a:off x="216000" y="819720"/>
            <a:ext cx="4428000" cy="476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Aft>
                <a:spcPts val="850"/>
              </a:spcAft>
              <a:tabLst>
                <a:tab algn="l" pos="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Azusa Street Uyanışı (1906-15)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Parham önce Lucy Farrow, sonra 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William Seymour'u Los Angeles’e gönderdi 'diller' öğretisini yaymak için.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Ev toplantısından eski bir binaya geçtiler. Çok gürültülü geçti, çok defa polis çağrıldı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Müjde paylaşılmadı, bütün dikkat "Ruhun hareketi" üzerinde idi.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Kutsal Çığlıklar, Kutsal Titremeler, Kutsal Hoplamalar v.s.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Kadın erkek üstüste düştüler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Daha fazla imansız geldi, şovu seyretmek için. En sonunda Seymour imansızlara katılmayı yasak etti.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Karizmatik hareketinin tarihçesi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04" name="" descr=""/>
          <p:cNvPicPr/>
          <p:nvPr/>
        </p:nvPicPr>
        <p:blipFill>
          <a:blip r:embed="rId1"/>
          <a:stretch/>
        </p:blipFill>
        <p:spPr>
          <a:xfrm>
            <a:off x="4860000" y="865800"/>
            <a:ext cx="4125960" cy="3021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5" name="" descr=""/>
          <p:cNvPicPr/>
          <p:nvPr/>
        </p:nvPicPr>
        <p:blipFill>
          <a:blip r:embed="rId2"/>
          <a:stretch/>
        </p:blipFill>
        <p:spPr>
          <a:xfrm>
            <a:off x="7920000" y="2942280"/>
            <a:ext cx="1906920" cy="2240640"/>
          </a:xfrm>
          <a:prstGeom prst="rect">
            <a:avLst/>
          </a:prstGeom>
          <a:noFill/>
          <a:ln w="0">
            <a:solidFill>
              <a:srgbClr val="ffffff"/>
            </a:solidFill>
          </a:ln>
        </p:spPr>
      </p:pic>
      <p:sp>
        <p:nvSpPr>
          <p:cNvPr id="206" name=""/>
          <p:cNvSpPr txBox="1"/>
          <p:nvPr/>
        </p:nvSpPr>
        <p:spPr>
          <a:xfrm>
            <a:off x="4392000" y="4032000"/>
            <a:ext cx="3492000" cy="1488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pPr marL="216000" indent="-216000"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Parham uyanışı hemen reddetti, 300 kişi alıp başka toplantı açtı.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Sonra, William Durham 1912'ye kadar hareketi böldü.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"/>
          <p:cNvSpPr/>
          <p:nvPr/>
        </p:nvSpPr>
        <p:spPr>
          <a:xfrm>
            <a:off x="4644000" y="1296000"/>
            <a:ext cx="4534920" cy="32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Bu anlayışla Azusa Street yaklaşık 30 misyoner Hindistan’a, Çin’e ve Japonya’ya gönderdi.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“Bizimkiler Kutsal Ruh’tan dil almamış diğer misyoner gibi uzun yıllar dil öğrenmek zorunda değiller. Gemiden iner inmez Kutsal Ruh onlara yerli dilleri konuşma yeteneği verecek.“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" name=""/>
          <p:cNvSpPr/>
          <p:nvPr/>
        </p:nvSpPr>
        <p:spPr>
          <a:xfrm>
            <a:off x="325800" y="869400"/>
            <a:ext cx="3885120" cy="128952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100000">
                <a:srgbClr val="2a6099"/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Önemli bir not: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O zamana kadar ‘dillerde konuşmak’ nasıl anlaşılırdı: </a:t>
            </a:r>
            <a:r>
              <a:rPr b="0" i="1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yeryüzünde konuşan normal diller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9" name="" descr=""/>
          <p:cNvPicPr/>
          <p:nvPr/>
        </p:nvPicPr>
        <p:blipFill>
          <a:blip r:embed="rId1"/>
          <a:stretch/>
        </p:blipFill>
        <p:spPr>
          <a:xfrm>
            <a:off x="684000" y="2448000"/>
            <a:ext cx="2934720" cy="2914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0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Karizmatik hareketinin tarihçesi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"/>
          <p:cNvSpPr/>
          <p:nvPr/>
        </p:nvSpPr>
        <p:spPr>
          <a:xfrm>
            <a:off x="4428000" y="972000"/>
            <a:ext cx="518292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Tabii ki, ilk karşılaşmalarda bunun yanlış olduğunu hemen fark ettiler ve rezil oldular.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Gerçek misyonerler Azusa Street’in yolladığı garibanlara acıyıp eve dönebilmeleri için yolculuk masraflarını ödediler.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Bu kocaman rezillikten sonra dillerde konuşmayı tutan karizmatikler tövbe edip “yanıldık, aldandık“ demediler, dilde konuşmaya başka anlam verdiler: diller yeryzünde konuşulan olağan diller değilmiş, kimsenin bilmediği </a:t>
            </a: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GÖK DİLLERİ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imiş.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daa520"/>
                </a:solidFill>
                <a:effectLst/>
                <a:uFillTx/>
                <a:latin typeface="Trebuchet MS"/>
                <a:ea typeface="Microsoft YaHei"/>
              </a:rPr>
              <a:t>İşte, 'Gök Dili' anlayışının temelinde, bugüne kadar açık bir yalan yatıyor !!!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12" name="" descr=""/>
          <p:cNvPicPr/>
          <p:nvPr/>
        </p:nvPicPr>
        <p:blipFill>
          <a:blip r:embed="rId1"/>
          <a:srcRect l="0" t="0" r="0" b="5053"/>
          <a:stretch/>
        </p:blipFill>
        <p:spPr>
          <a:xfrm>
            <a:off x="432000" y="2808000"/>
            <a:ext cx="3614040" cy="1942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3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Karizmatik hareketinin tarihçesi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" name=""/>
          <p:cNvSpPr/>
          <p:nvPr/>
        </p:nvSpPr>
        <p:spPr>
          <a:xfrm>
            <a:off x="326160" y="869760"/>
            <a:ext cx="3885120" cy="128952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100000">
                <a:srgbClr val="2a6099"/>
              </a:gs>
            </a:gsLst>
            <a:lin ang="54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Önemli bir not: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O zamana kadar ‘dillerde konuşmak’ nasıl anlaşılırdı: </a:t>
            </a:r>
            <a:r>
              <a:rPr b="0" i="1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yeryüzünde konuşan normal diller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Karizmatik hareketinin tarihçesi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"/>
          <p:cNvSpPr/>
          <p:nvPr/>
        </p:nvSpPr>
        <p:spPr>
          <a:xfrm>
            <a:off x="1442880" y="880920"/>
            <a:ext cx="6725160" cy="73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17" name=""/>
          <p:cNvSpPr/>
          <p:nvPr/>
        </p:nvSpPr>
        <p:spPr>
          <a:xfrm>
            <a:off x="2376000" y="756000"/>
            <a:ext cx="6012000" cy="471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3"/>
              </a:spcBef>
              <a:spcAft>
                <a:spcPts val="1134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John G. Lake  (1870-1935)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1905 Dowie hastalanınca birçok pentikostçu vaiz Siyon kasabasına yerleşip, onu ele geçirmeye çalıştılar.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Parham da kendini 'İlyas' yaptı. Sonra Bosworth ve Lake de onu destekledi. Parham, Teksas'ta tutuklu iken Bosworth ve Lake gittikçe daha aşırı gitmeye başladılar.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Şiddetle 'cin çıkarma' ve birçok seks skandalları yaşamaya başladılar. En sonunda 7 kişi öldü.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Bosworth ve Lake'i linç etmeye denediler, ama ikisi son anda kaçabildi. Tam o anda Rab Lake'e gösteriyor, Güney Afrika'ya gitsin.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1908 Seymour onu finanse etti. Lake orada birçok sahte mucize yapıp yüzbinlerce öğrenci topladı.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" name=""/>
          <p:cNvSpPr/>
          <p:nvPr/>
        </p:nvSpPr>
        <p:spPr>
          <a:xfrm>
            <a:off x="434160" y="4401360"/>
            <a:ext cx="1724760" cy="817920"/>
          </a:xfrm>
          <a:prstGeom prst="ellipse">
            <a:avLst/>
          </a:prstGeom>
          <a:solidFill>
            <a:srgbClr val="333333"/>
          </a:solidFill>
          <a:ln w="54720">
            <a:solidFill>
              <a:srgbClr val="bdb7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360" rIns="117360" tIns="72360" bIns="72360" anchor="ctr">
            <a:noAutofit/>
          </a:bodyPr>
          <a:p>
            <a:pPr algn="ctr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bdb76b"/>
                </a:solidFill>
                <a:effectLst/>
                <a:uFillTx/>
                <a:latin typeface="Arial"/>
                <a:ea typeface="DejaVu Sans"/>
              </a:rPr>
              <a:t>1. DALGA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19" name="" descr=""/>
          <p:cNvPicPr/>
          <p:nvPr/>
        </p:nvPicPr>
        <p:blipFill>
          <a:blip r:embed="rId1"/>
          <a:srcRect l="11872" t="0" r="14849" b="0"/>
          <a:stretch/>
        </p:blipFill>
        <p:spPr>
          <a:xfrm flipH="1">
            <a:off x="288000" y="1260000"/>
            <a:ext cx="1978200" cy="270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0" name=""/>
          <p:cNvSpPr txBox="1"/>
          <p:nvPr/>
        </p:nvSpPr>
        <p:spPr>
          <a:xfrm>
            <a:off x="8136000" y="1728000"/>
            <a:ext cx="1872000" cy="270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Bef>
                <a:spcPts val="113"/>
              </a:spcBef>
              <a:spcAft>
                <a:spcPts val="850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1915 Amerika'ya döndü. 1922 dolandırıcılık ve polis rolü-nü oymak suçlaması yapıldı.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" descr=""/>
          <p:cNvPicPr/>
          <p:nvPr/>
        </p:nvPicPr>
        <p:blipFill>
          <a:blip r:embed="rId1"/>
          <a:stretch/>
        </p:blipFill>
        <p:spPr>
          <a:xfrm>
            <a:off x="7092000" y="2665440"/>
            <a:ext cx="2825640" cy="1906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2" name=""/>
          <p:cNvSpPr/>
          <p:nvPr/>
        </p:nvSpPr>
        <p:spPr>
          <a:xfrm>
            <a:off x="2808000" y="866520"/>
            <a:ext cx="4104000" cy="464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tabLst>
                <a:tab algn="l" pos="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William Branham (1909-1965)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‘İkinci Yağmur’ hareketi (1946-1965) yeni bir uyanış beklentisi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1948 -  İsrail devleti kuruluyor. Karizmatik hareketi politakaya karışmaya başlıyor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Bosworth pentikost hareketinin önderi oldu ve tüm gücüyle Branham'i destekledi.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TV müjdelemenin başlangıcı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Sık sık melekler görmüş, rable konuşmuş. En sonunda kendini 'beden almış Tanrı' olarak ilan etti.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Birçok kişi onu kopya etti, Branham onları sahte diye suçladı.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" name=""/>
          <p:cNvSpPr/>
          <p:nvPr/>
        </p:nvSpPr>
        <p:spPr>
          <a:xfrm>
            <a:off x="650160" y="4257000"/>
            <a:ext cx="1724760" cy="817920"/>
          </a:xfrm>
          <a:prstGeom prst="ellipse">
            <a:avLst/>
          </a:prstGeom>
          <a:solidFill>
            <a:srgbClr val="333333"/>
          </a:solidFill>
          <a:ln w="54720">
            <a:solidFill>
              <a:srgbClr val="bdb7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360" rIns="117360" tIns="72360" bIns="72360" anchor="ctr">
            <a:noAutofit/>
          </a:bodyPr>
          <a:p>
            <a:pPr algn="ctr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bdb76b"/>
                </a:solidFill>
                <a:effectLst/>
                <a:uFillTx/>
                <a:latin typeface="Arial"/>
                <a:ea typeface="DejaVu Sans"/>
              </a:rPr>
              <a:t>2. DALGA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324000" y="911160"/>
            <a:ext cx="2281320" cy="3083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5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Karizmatik hareketinin tarihçesi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26" name="" descr=""/>
          <p:cNvPicPr/>
          <p:nvPr/>
        </p:nvPicPr>
        <p:blipFill>
          <a:blip r:embed="rId3"/>
          <a:stretch/>
        </p:blipFill>
        <p:spPr>
          <a:xfrm>
            <a:off x="7819920" y="1008000"/>
            <a:ext cx="1900080" cy="2016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7" name=""/>
          <p:cNvSpPr/>
          <p:nvPr/>
        </p:nvSpPr>
        <p:spPr>
          <a:xfrm>
            <a:off x="6948000" y="3756240"/>
            <a:ext cx="3024000" cy="464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tabLst>
                <a:tab algn="l" pos="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Jim Jones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'Halkın Tapınağı' 1979 - Guyana / Güney Amerika - Toplu intihar ve katliam: 918 ölü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Branham onu destekledi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"/>
          <p:cNvSpPr/>
          <p:nvPr/>
        </p:nvSpPr>
        <p:spPr>
          <a:xfrm>
            <a:off x="2844000" y="866520"/>
            <a:ext cx="3240000" cy="464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tabLst>
                <a:tab algn="l" pos="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Aimee Semple McPhearson (1890-1944)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Birinci kocasının ölümünün arkasında gene evleniyor. 2 Çocuğu oluyor. Onları brakıp 'müjdeyi vaaz etmeye çıkıyor.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Büyük şovlar yaptı; her toplantı bir performans.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1926 sözde kaçırıldı, 5 hafta yoktu.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Bütün Amerika onu aradı.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Bir sevgilisiyle hafta sonunu geçirdi.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Karizmatik hareketinin tarihçesi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0" name="" descr=""/>
          <p:cNvPicPr/>
          <p:nvPr/>
        </p:nvPicPr>
        <p:blipFill>
          <a:blip r:embed="rId1"/>
          <a:srcRect l="12659" t="0" r="15556" b="0"/>
          <a:stretch/>
        </p:blipFill>
        <p:spPr>
          <a:xfrm>
            <a:off x="432000" y="866520"/>
            <a:ext cx="1728000" cy="240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1" name="" descr=""/>
          <p:cNvPicPr/>
          <p:nvPr/>
        </p:nvPicPr>
        <p:blipFill>
          <a:blip r:embed="rId2"/>
          <a:stretch/>
        </p:blipFill>
        <p:spPr>
          <a:xfrm>
            <a:off x="383400" y="3564000"/>
            <a:ext cx="2525400" cy="172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2" name=""/>
          <p:cNvSpPr/>
          <p:nvPr/>
        </p:nvSpPr>
        <p:spPr>
          <a:xfrm>
            <a:off x="6444000" y="866880"/>
            <a:ext cx="3492000" cy="248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tabLst>
                <a:tab algn="l" pos="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Kathryn Kulman (1907-1976)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Çok acayıp bir ses tonu ile konuşurdu, sanki trans halinde, sanki Rab direkt onun ağzından konuşuyor.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1938 evli bir adamı Allen Waltrip kandırıp evleniyor - 10 sene sonra boşanıyor.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3" name="" descr=""/>
          <p:cNvPicPr/>
          <p:nvPr/>
        </p:nvPicPr>
        <p:blipFill>
          <a:blip r:embed="rId3"/>
          <a:stretch/>
        </p:blipFill>
        <p:spPr>
          <a:xfrm>
            <a:off x="7579440" y="3348000"/>
            <a:ext cx="2140560" cy="2140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4" name=""/>
          <p:cNvSpPr txBox="1"/>
          <p:nvPr/>
        </p:nvSpPr>
        <p:spPr>
          <a:xfrm>
            <a:off x="6480000" y="3816000"/>
            <a:ext cx="1368000" cy="1296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Benny Hinn'e örnek oldu.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"/>
          <p:cNvSpPr/>
          <p:nvPr/>
        </p:nvSpPr>
        <p:spPr>
          <a:xfrm>
            <a:off x="4428000" y="1404000"/>
            <a:ext cx="4752000" cy="345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Denominasyonlara yayılma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Eski kiliselerde de Pentikostçu öğretileri kabul edilmeye başlıyor.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1960: Episkopal, Lüteryen, Presviteryen kiliseleri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1970: Katolikler - 1980: Ortodokslar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Karizmatikler artık kendini protestan değil, ama başka karizmatiklere yakın hissederler.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" name=""/>
          <p:cNvSpPr/>
          <p:nvPr/>
        </p:nvSpPr>
        <p:spPr>
          <a:xfrm>
            <a:off x="650160" y="4257000"/>
            <a:ext cx="1724760" cy="817920"/>
          </a:xfrm>
          <a:prstGeom prst="ellipse">
            <a:avLst/>
          </a:prstGeom>
          <a:solidFill>
            <a:srgbClr val="333333"/>
          </a:solidFill>
          <a:ln w="54720">
            <a:solidFill>
              <a:srgbClr val="bdb7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360" rIns="117360" tIns="72360" bIns="72360" anchor="ctr">
            <a:noAutofit/>
          </a:bodyPr>
          <a:p>
            <a:pPr algn="ctr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bdb76b"/>
                </a:solidFill>
                <a:effectLst/>
                <a:uFillTx/>
                <a:latin typeface="Arial"/>
                <a:ea typeface="DejaVu Sans"/>
              </a:rPr>
              <a:t>2. DALGA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7" name="" descr=""/>
          <p:cNvPicPr/>
          <p:nvPr/>
        </p:nvPicPr>
        <p:blipFill>
          <a:blip r:embed="rId1"/>
          <a:srcRect l="0" t="0" r="23698" b="0"/>
          <a:stretch/>
        </p:blipFill>
        <p:spPr>
          <a:xfrm>
            <a:off x="288000" y="973080"/>
            <a:ext cx="3294000" cy="3022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8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Karizmatik hareketinin tarihçesi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"/>
          <p:cNvSpPr/>
          <p:nvPr/>
        </p:nvSpPr>
        <p:spPr>
          <a:xfrm>
            <a:off x="180000" y="3384000"/>
            <a:ext cx="3490920" cy="214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‘Toronto bereketi’ (1994)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John Wimber (1946-1965) - Vineyard kiliseleri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Kutsal Ruh’ta vuruk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kutsal kahkahalar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hayvan sesleri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‘Power müjdelemesi’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" name=""/>
          <p:cNvSpPr/>
          <p:nvPr/>
        </p:nvSpPr>
        <p:spPr>
          <a:xfrm>
            <a:off x="4536000" y="3456000"/>
            <a:ext cx="5290920" cy="219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Yeni Elçiler Reformasyonu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74"/>
              </a:spcBef>
              <a:spcAft>
                <a:spcPts val="10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C. Peter Wagner (1996-2016) + Bill Johnson (Redding, Kalifornia)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74"/>
              </a:spcBef>
              <a:spcAft>
                <a:spcPts val="1089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Efes 4:11 ‘Beş yönlü hizmet’ – yüzyıllar boyunca apostollar ve peygamberler eksik imiş. Şimdi Rab onları yeniden kaldırırmış. Artık kilise eksik değilmiş, büyücekmiş...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" name=""/>
          <p:cNvSpPr/>
          <p:nvPr/>
        </p:nvSpPr>
        <p:spPr>
          <a:xfrm>
            <a:off x="3024000" y="1200960"/>
            <a:ext cx="1724760" cy="818280"/>
          </a:xfrm>
          <a:prstGeom prst="ellipse">
            <a:avLst/>
          </a:prstGeom>
          <a:solidFill>
            <a:srgbClr val="333333"/>
          </a:solidFill>
          <a:ln w="54720">
            <a:solidFill>
              <a:srgbClr val="bdb7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360" rIns="117360" tIns="72360" bIns="72360" anchor="ctr">
            <a:noAutofit/>
          </a:bodyPr>
          <a:p>
            <a:pPr algn="ctr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000" strike="noStrike" u="none">
                <a:solidFill>
                  <a:srgbClr val="bdb76b"/>
                </a:solidFill>
                <a:effectLst/>
                <a:uFillTx/>
                <a:latin typeface="Arial"/>
                <a:ea typeface="DejaVu Sans"/>
              </a:rPr>
              <a:t>3. DALGA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2" name="" descr=""/>
          <p:cNvPicPr/>
          <p:nvPr/>
        </p:nvPicPr>
        <p:blipFill>
          <a:blip r:embed="rId1"/>
          <a:stretch/>
        </p:blipFill>
        <p:spPr>
          <a:xfrm>
            <a:off x="360000" y="848880"/>
            <a:ext cx="2149920" cy="2426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3" name="" descr=""/>
          <p:cNvPicPr/>
          <p:nvPr/>
        </p:nvPicPr>
        <p:blipFill>
          <a:blip r:embed="rId2"/>
          <a:srcRect l="9247" t="0" r="0" b="0"/>
          <a:stretch/>
        </p:blipFill>
        <p:spPr>
          <a:xfrm>
            <a:off x="5223240" y="864000"/>
            <a:ext cx="2227680" cy="2460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4" name="" descr=""/>
          <p:cNvPicPr/>
          <p:nvPr/>
        </p:nvPicPr>
        <p:blipFill>
          <a:blip r:embed="rId3"/>
          <a:srcRect l="13190" t="11223" r="7592" b="0"/>
          <a:stretch/>
        </p:blipFill>
        <p:spPr>
          <a:xfrm>
            <a:off x="7648200" y="903240"/>
            <a:ext cx="1854720" cy="2443680"/>
          </a:xfrm>
          <a:prstGeom prst="rect">
            <a:avLst/>
          </a:prstGeom>
          <a:noFill/>
          <a:ln w="36720">
            <a:solidFill>
              <a:srgbClr val="db7093"/>
            </a:solidFill>
            <a:round/>
          </a:ln>
        </p:spPr>
      </p:pic>
      <p:sp>
        <p:nvSpPr>
          <p:cNvPr id="245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Karizmatik hareketinin tarihçesi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" dur="indefinite" restart="never" nodeType="tmRoot">
          <p:childTnLst>
            <p:seq>
              <p:cTn id="30" dur="indefinite" nodeType="mainSeq">
                <p:childTnLst>
                  <p:par>
                    <p:cTn id="31" dur="indefinite" fill="hold">
                      <p:stCondLst>
                        <p:cond delay="indefinite"/>
                      </p:stCondLst>
                      <p:childTnLst>
                        <p:par>
                          <p:cTn id="3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33" dur="indefinite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dur="indefinite" fill="hold">
                            <p:stCondLst>
                              <p:cond delay="1"/>
                            </p:stCondLst>
                            <p:childTnLst>
                              <p:par>
                                <p:cTn id="36" dur="indefinite" nodeType="afterEffect" fill="hold" presetClass="entr" presetID="1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dur="indefinite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dur="indefinite" nodeType="afterEffect" fill="hold" presetClass="entr" presetID="1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"/>
          <p:cNvSpPr/>
          <p:nvPr/>
        </p:nvSpPr>
        <p:spPr>
          <a:xfrm>
            <a:off x="290160" y="936000"/>
            <a:ext cx="4713840" cy="38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Aft>
                <a:spcPts val="567"/>
              </a:spcAft>
              <a:tabLst>
                <a:tab algn="l" pos="0"/>
              </a:tabLst>
            </a:pPr>
            <a:r>
              <a:rPr b="1" lang="de-DE" sz="2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(1) Yeni apostollar </a:t>
            </a:r>
            <a:r>
              <a:rPr b="0" lang="de-DE" sz="22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Efes 4:11 “beş yonlü hizmet“ – bugün kilisede müjdeciler, çobanlar, öğretmenler var … ama apostollar ve peygamberler yok.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O yüzden a.13 gerçekleşmiyor: imanın birliği, yetişmiş insanlar ve Mesihin doluluğunun tam ölçüsü.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“Rab şimdi yeniden apostollar ve peygamberler kaldırdı!“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" name=""/>
          <p:cNvSpPr/>
          <p:nvPr/>
        </p:nvSpPr>
        <p:spPr>
          <a:xfrm>
            <a:off x="6919920" y="4832280"/>
            <a:ext cx="2780280" cy="79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0e68c"/>
                </a:solidFill>
                <a:effectLst/>
                <a:uFillTx/>
                <a:latin typeface="Arial"/>
                <a:ea typeface="DejaVu Sans"/>
              </a:rPr>
              <a:t>Birbirlerini apostol olarak meshediyorlar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Yeni Elçiler Reformasyonu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"/>
          <p:cNvSpPr txBox="1"/>
          <p:nvPr/>
        </p:nvSpPr>
        <p:spPr>
          <a:xfrm>
            <a:off x="5328000" y="972000"/>
            <a:ext cx="4320000" cy="3619800"/>
          </a:xfrm>
          <a:prstGeom prst="rect">
            <a:avLst/>
          </a:prstGeom>
          <a:solidFill>
            <a:srgbClr val="0b0b3b">
              <a:alpha val="90000"/>
            </a:srgbClr>
          </a:solidFill>
          <a:ln w="0">
            <a:noFill/>
          </a:ln>
        </p:spPr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Efes 4:11     Ve O,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kimi kişileri </a:t>
            </a:r>
            <a:r>
              <a:rPr b="1" lang="bg-BG" sz="1800" strike="noStrike" u="none">
                <a:solidFill>
                  <a:srgbClr val="ffd700"/>
                </a:solidFill>
                <a:effectLst/>
                <a:uFillTx/>
                <a:latin typeface="Arial"/>
              </a:rPr>
              <a:t>apostol</a:t>
            </a: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olarak verdi,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kimi kişileri </a:t>
            </a:r>
            <a:r>
              <a:rPr b="1" lang="bg-BG" sz="1800" strike="noStrike" u="none">
                <a:solidFill>
                  <a:srgbClr val="ffd700"/>
                </a:solidFill>
                <a:effectLst/>
                <a:uFillTx/>
                <a:latin typeface="Arial"/>
              </a:rPr>
              <a:t>peygamber</a:t>
            </a: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olarak verdi,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kimi kişileri </a:t>
            </a:r>
            <a:r>
              <a:rPr b="1" lang="bg-BG" sz="1800" strike="noStrike" u="none">
                <a:solidFill>
                  <a:srgbClr val="ff8c00"/>
                </a:solidFill>
                <a:effectLst/>
                <a:uFillTx/>
                <a:latin typeface="Arial"/>
              </a:rPr>
              <a:t>müjdeci</a:t>
            </a: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olarak verdi, ve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kimi kişileri de </a:t>
            </a:r>
            <a:r>
              <a:rPr b="1" lang="bg-BG" sz="1800" strike="noStrike" u="none">
                <a:solidFill>
                  <a:srgbClr val="ff8c00"/>
                </a:solidFill>
                <a:effectLst/>
                <a:uFillTx/>
                <a:latin typeface="Arial"/>
              </a:rPr>
              <a:t>çoban</a:t>
            </a: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ve </a:t>
            </a:r>
            <a:r>
              <a:rPr b="1" lang="bg-BG" sz="1800" strike="noStrike" u="none">
                <a:solidFill>
                  <a:srgbClr val="ff8c00"/>
                </a:solidFill>
                <a:effectLst/>
                <a:uFillTx/>
                <a:latin typeface="Arial"/>
              </a:rPr>
              <a:t>muallim</a:t>
            </a: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olarak verdi.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bg-BG" sz="14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13</a:t>
            </a: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En sonunda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- hepimiz imanın birliğine erişecez,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- Allahın Oğlu'nu iyi gibi tanıyacaz,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- yetişmiş insanlar olacaz ve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- </a:t>
            </a:r>
            <a:r>
              <a:rPr b="1" lang="bg-BG" sz="1800" strike="noStrike" u="none">
                <a:solidFill>
                  <a:srgbClr val="d2b48c"/>
                </a:solidFill>
                <a:effectLst/>
                <a:uFillTx/>
                <a:latin typeface="Arial"/>
              </a:rPr>
              <a:t>Mesihin doluluğunun tam ölçüsüne varacaz.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"/>
          <p:cNvSpPr/>
          <p:nvPr/>
        </p:nvSpPr>
        <p:spPr>
          <a:xfrm>
            <a:off x="326160" y="792000"/>
            <a:ext cx="4101840" cy="147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75"/>
              </a:spcBef>
              <a:spcAft>
                <a:spcPts val="99"/>
              </a:spcAft>
              <a:tabLst>
                <a:tab algn="l" pos="0"/>
              </a:tabLst>
            </a:pPr>
            <a:r>
              <a:rPr b="1" lang="de-DE" sz="2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(1) Yeni apostollar </a:t>
            </a:r>
            <a:r>
              <a:rPr b="0" lang="de-DE" sz="22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gramer sahtekarlığı: ‘apostol’ sözü ‘gönderilen’ anlamındadır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bunun iki farklı anlamı olabilir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Yeni Elçiler Reformasyonu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52" name="" descr=""/>
          <p:cNvPicPr/>
          <p:nvPr/>
        </p:nvPicPr>
        <p:blipFill>
          <a:blip r:embed="rId1"/>
          <a:srcRect l="1852" t="12525" r="0" b="0"/>
          <a:stretch/>
        </p:blipFill>
        <p:spPr>
          <a:xfrm>
            <a:off x="432000" y="3132000"/>
            <a:ext cx="2916000" cy="1836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3" name="" descr=""/>
          <p:cNvPicPr/>
          <p:nvPr/>
        </p:nvPicPr>
        <p:blipFill>
          <a:blip r:embed="rId2"/>
          <a:srcRect l="3377" t="0" r="5340" b="9492"/>
          <a:stretch/>
        </p:blipFill>
        <p:spPr>
          <a:xfrm>
            <a:off x="3780000" y="3132000"/>
            <a:ext cx="2915640" cy="183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4" name=""/>
          <p:cNvSpPr txBox="1"/>
          <p:nvPr/>
        </p:nvSpPr>
        <p:spPr>
          <a:xfrm>
            <a:off x="2124000" y="2340000"/>
            <a:ext cx="2808000" cy="64800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ctr"/>
            <a:r>
              <a:rPr b="0" lang="bg-BG" sz="1800" strike="noStrike" u="none">
                <a:solidFill>
                  <a:srgbClr val="d2b48c"/>
                </a:solidFill>
                <a:effectLst/>
                <a:uFillTx/>
                <a:latin typeface="Trebuchet MS"/>
              </a:rPr>
              <a:t>Αποστολοσ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  <a:p>
            <a:pPr algn="ctr">
              <a:lnSpc>
                <a:spcPct val="100000"/>
              </a:lnSpc>
            </a:pP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Trebuchet MS"/>
              </a:rPr>
              <a:t>apostolos = "gönderilmiş"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Trebuchet MS"/>
            </a:endParaRPr>
          </a:p>
        </p:txBody>
      </p:sp>
      <p:grpSp>
        <p:nvGrpSpPr>
          <p:cNvPr id="255" name=""/>
          <p:cNvGrpSpPr/>
          <p:nvPr/>
        </p:nvGrpSpPr>
        <p:grpSpPr>
          <a:xfrm>
            <a:off x="540000" y="3240000"/>
            <a:ext cx="485640" cy="432000"/>
            <a:chOff x="540000" y="3240000"/>
            <a:chExt cx="485640" cy="432000"/>
          </a:xfrm>
        </p:grpSpPr>
        <p:sp>
          <p:nvSpPr>
            <p:cNvPr id="256" name=""/>
            <p:cNvSpPr/>
            <p:nvPr/>
          </p:nvSpPr>
          <p:spPr>
            <a:xfrm>
              <a:off x="540000" y="3240000"/>
              <a:ext cx="485640" cy="432000"/>
            </a:xfrm>
            <a:prstGeom prst="hexagon">
              <a:avLst>
                <a:gd name="adj" fmla="val 28104"/>
                <a:gd name="vf" fmla="val 115470"/>
              </a:avLst>
            </a:prstGeom>
            <a:solidFill>
              <a:srgbClr val="1e90f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7" name=""/>
            <p:cNvSpPr txBox="1"/>
            <p:nvPr/>
          </p:nvSpPr>
          <p:spPr>
            <a:xfrm>
              <a:off x="612000" y="3276000"/>
              <a:ext cx="324000" cy="3463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1" lang="bg-BG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rPr>
                <a:t>1</a:t>
              </a:r>
              <a:endParaRPr b="1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58" name=""/>
          <p:cNvGrpSpPr/>
          <p:nvPr/>
        </p:nvGrpSpPr>
        <p:grpSpPr>
          <a:xfrm>
            <a:off x="3924360" y="3240000"/>
            <a:ext cx="485640" cy="432000"/>
            <a:chOff x="3924360" y="3240000"/>
            <a:chExt cx="485640" cy="432000"/>
          </a:xfrm>
        </p:grpSpPr>
        <p:sp>
          <p:nvSpPr>
            <p:cNvPr id="259" name=""/>
            <p:cNvSpPr/>
            <p:nvPr/>
          </p:nvSpPr>
          <p:spPr>
            <a:xfrm>
              <a:off x="3924360" y="3240000"/>
              <a:ext cx="485640" cy="432000"/>
            </a:xfrm>
            <a:prstGeom prst="hexagon">
              <a:avLst>
                <a:gd name="adj" fmla="val 28104"/>
                <a:gd name="vf" fmla="val 115470"/>
              </a:avLst>
            </a:prstGeom>
            <a:solidFill>
              <a:srgbClr val="1e90f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0" name=""/>
            <p:cNvSpPr txBox="1"/>
            <p:nvPr/>
          </p:nvSpPr>
          <p:spPr>
            <a:xfrm>
              <a:off x="3996360" y="3276000"/>
              <a:ext cx="324000" cy="3463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1" lang="bg-BG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rPr>
                <a:t>2</a:t>
              </a:r>
              <a:endParaRPr b="1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61" name=""/>
          <p:cNvSpPr txBox="1"/>
          <p:nvPr/>
        </p:nvSpPr>
        <p:spPr>
          <a:xfrm>
            <a:off x="360000" y="5040000"/>
            <a:ext cx="2988000" cy="776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ctr"/>
            <a:r>
              <a:rPr b="0" lang="bg-BG" sz="1800" strike="noStrike" u="none">
                <a:solidFill>
                  <a:srgbClr val="87cefa"/>
                </a:solidFill>
                <a:effectLst/>
                <a:uFillTx/>
                <a:latin typeface="Bahnschrift"/>
              </a:rPr>
              <a:t>Yeni topluluklar kuran kişi, misyoner</a:t>
            </a: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Bahnschrift"/>
              </a:rPr>
              <a:t> = sıradan imanlı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Bahnschrift"/>
            </a:endParaRPr>
          </a:p>
        </p:txBody>
      </p:sp>
      <p:sp>
        <p:nvSpPr>
          <p:cNvPr id="262" name=""/>
          <p:cNvSpPr txBox="1"/>
          <p:nvPr/>
        </p:nvSpPr>
        <p:spPr>
          <a:xfrm>
            <a:off x="3744000" y="5040360"/>
            <a:ext cx="3204000" cy="776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ctr"/>
            <a:r>
              <a:rPr b="0" lang="bg-BG" sz="1800" strike="noStrike" u="none">
                <a:solidFill>
                  <a:srgbClr val="87cefa"/>
                </a:solidFill>
                <a:effectLst/>
                <a:uFillTx/>
                <a:latin typeface="Bahnschrift"/>
              </a:rPr>
              <a:t>Bütün kiliseleri kontrol eden</a:t>
            </a:r>
            <a:r>
              <a:rPr b="0" lang="bg-BG" sz="1800" strike="noStrike" u="none">
                <a:solidFill>
                  <a:srgbClr val="ffffff"/>
                </a:solidFill>
                <a:effectLst/>
                <a:uFillTx/>
                <a:latin typeface="Bahnschrift"/>
              </a:rPr>
              <a:t> = büyük yetkiye sahip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Bahnschrif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"/>
          <p:cNvSpPr/>
          <p:nvPr/>
        </p:nvSpPr>
        <p:spPr>
          <a:xfrm>
            <a:off x="146160" y="612000"/>
            <a:ext cx="6368760" cy="55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15000"/>
              </a:lnSpc>
              <a:spcBef>
                <a:spcPts val="675"/>
              </a:spcBef>
              <a:spcAft>
                <a:spcPts val="99"/>
              </a:spcAft>
              <a:tabLst>
                <a:tab algn="l" pos="0"/>
              </a:tabLst>
            </a:pPr>
            <a:r>
              <a:rPr b="1" lang="de-DE" sz="2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(1) Yeni apostollar </a:t>
            </a:r>
            <a:r>
              <a:rPr b="0" lang="de-DE" sz="22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Büyük ve küçük ‘A‘ apostolları: İncile göre bir apostol İsa’nın dirilişine şahit olmalı (Elçi 1:22, 1.Kor 9:1). Tabii ki, o anlamda bugün apostol yok. Ama YER apostolları kendilerine ‘küçük A apostolları‘ dedirtiyorlar. “OK, İsa’yı görmedik, ama gene de aynı yetkiye sahibiz.“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5000"/>
              </a:lnSpc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Dünya çapında her kilise onlara boyun eğmeli. Bütün denominasyonları yıkmak onların amacıdır.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64" name="" descr=""/>
          <p:cNvPicPr/>
          <p:nvPr/>
        </p:nvPicPr>
        <p:blipFill>
          <a:blip r:embed="rId1"/>
          <a:stretch/>
        </p:blipFill>
        <p:spPr>
          <a:xfrm>
            <a:off x="6752880" y="756000"/>
            <a:ext cx="3182040" cy="1789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5" name="" descr=""/>
          <p:cNvPicPr/>
          <p:nvPr/>
        </p:nvPicPr>
        <p:blipFill>
          <a:blip r:embed="rId2"/>
          <a:stretch/>
        </p:blipFill>
        <p:spPr>
          <a:xfrm>
            <a:off x="6733800" y="2664000"/>
            <a:ext cx="3201120" cy="2135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6" name=""/>
          <p:cNvSpPr/>
          <p:nvPr/>
        </p:nvSpPr>
        <p:spPr>
          <a:xfrm>
            <a:off x="6919920" y="4832280"/>
            <a:ext cx="2780280" cy="79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0e68c"/>
                </a:solidFill>
                <a:effectLst/>
                <a:uFillTx/>
                <a:latin typeface="Arial"/>
                <a:ea typeface="DejaVu Sans"/>
              </a:rPr>
              <a:t>Birbirlerini apostol olarak meshediyorlar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Yeni Elçiler Reformasyonu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"/>
          <p:cNvSpPr/>
          <p:nvPr/>
        </p:nvSpPr>
        <p:spPr>
          <a:xfrm>
            <a:off x="224280" y="854280"/>
            <a:ext cx="5174640" cy="468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tabLst>
                <a:tab algn="l" pos="0"/>
              </a:tabLst>
            </a:pPr>
            <a:r>
              <a:rPr b="1" lang="de-DE" sz="2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(2) Herkes peygamberlik yapabilir</a:t>
            </a:r>
            <a:r>
              <a:rPr b="0" lang="de-DE" sz="22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Peygamberlik okulları: sözde Rabbin sesini ayırt etmeyi, görümleri görmeyi ve rüyaları yorumlamayı öğrenebilirsin.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Maksim Asenov: son 5 yıl içinde 500 peygamber yetiştirdi, onları da bütün kiliselere yolluyor, onları içeriden değiştirsin.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Bill Johnson kişileri eşleştiriyor, birbirlerine peygamberlerlik yaparak bu zanaatı öğrensinler.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Yanlış peygamberlik problem değilmiş. EA’da ölüm cezası vardı (Yasa 13:5), ama YA’da bu yokmuş. Hatta Bill Johnson kişilere destek veriyor yanlış peygamberlikler yapsınlar.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69" name="" descr=""/>
          <p:cNvPicPr/>
          <p:nvPr/>
        </p:nvPicPr>
        <p:blipFill>
          <a:blip r:embed="rId1"/>
          <a:stretch/>
        </p:blipFill>
        <p:spPr>
          <a:xfrm>
            <a:off x="5806440" y="864000"/>
            <a:ext cx="3696480" cy="2078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0" name="" descr=""/>
          <p:cNvPicPr/>
          <p:nvPr/>
        </p:nvPicPr>
        <p:blipFill>
          <a:blip r:embed="rId2"/>
          <a:stretch/>
        </p:blipFill>
        <p:spPr>
          <a:xfrm>
            <a:off x="6696000" y="2700000"/>
            <a:ext cx="2892960" cy="1864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1" name=""/>
          <p:cNvSpPr/>
          <p:nvPr/>
        </p:nvSpPr>
        <p:spPr>
          <a:xfrm>
            <a:off x="5623920" y="3644640"/>
            <a:ext cx="3771000" cy="44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Arial"/>
                <a:ea typeface="DejaVu Sans"/>
              </a:rPr>
              <a:t>peygamberlik okulu kayıt formu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" name=""/>
          <p:cNvSpPr/>
          <p:nvPr/>
        </p:nvSpPr>
        <p:spPr>
          <a:xfrm>
            <a:off x="6327720" y="6637320"/>
            <a:ext cx="2570760" cy="59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eee8aa"/>
                </a:solidFill>
                <a:effectLst/>
                <a:uFillTx/>
                <a:latin typeface="Arial"/>
                <a:ea typeface="DejaVu Sans"/>
              </a:rPr>
              <a:t>şimdi müslümanları mı kopya edeceğiz?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Yeni Elçiler Reformasyonu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4" name="" descr=""/>
          <p:cNvPicPr/>
          <p:nvPr/>
        </p:nvPicPr>
        <p:blipFill>
          <a:blip r:embed="rId3"/>
          <a:srcRect l="0" t="0" r="0" b="15016"/>
          <a:stretch/>
        </p:blipFill>
        <p:spPr>
          <a:xfrm>
            <a:off x="5940000" y="4159440"/>
            <a:ext cx="3713400" cy="1510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"/>
          <p:cNvSpPr/>
          <p:nvPr/>
        </p:nvSpPr>
        <p:spPr>
          <a:xfrm>
            <a:off x="216000" y="756000"/>
            <a:ext cx="8638920" cy="190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tabLst>
                <a:tab algn="l" pos="0"/>
              </a:tabLst>
            </a:pPr>
            <a:r>
              <a:rPr b="1" lang="de-DE" sz="2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(3) “Yedi tepeyi kontrol etmek“ 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70956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YER hareketi sadece bütün kiliseleri ele geçirmekle yetinmiyor, bütün dünyayı kontrol etmek istiyor.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70956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“Bu yedi alanda kendi adamlarımızı yerleştireceğiz. Zamanla Allahın krallığı yeryüzünde gerçekleşecek.“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6" name="" descr=""/>
          <p:cNvPicPr/>
          <p:nvPr/>
        </p:nvPicPr>
        <p:blipFill>
          <a:blip r:embed="rId1"/>
          <a:srcRect l="0" t="26669" r="0" b="0"/>
          <a:stretch/>
        </p:blipFill>
        <p:spPr>
          <a:xfrm>
            <a:off x="2700000" y="2772000"/>
            <a:ext cx="6880680" cy="2914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7" name="" descr=""/>
          <p:cNvPicPr/>
          <p:nvPr/>
        </p:nvPicPr>
        <p:blipFill>
          <a:blip r:embed="rId2"/>
          <a:srcRect l="3449" t="25302" r="1967" b="7372"/>
          <a:stretch/>
        </p:blipFill>
        <p:spPr>
          <a:xfrm>
            <a:off x="2597040" y="2486160"/>
            <a:ext cx="7013880" cy="1292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8" name=""/>
          <p:cNvSpPr/>
          <p:nvPr/>
        </p:nvSpPr>
        <p:spPr>
          <a:xfrm>
            <a:off x="2700000" y="4719240"/>
            <a:ext cx="7204320" cy="643680"/>
          </a:xfrm>
          <a:prstGeom prst="rect">
            <a:avLst/>
          </a:prstGeom>
          <a:solidFill>
            <a:srgbClr val="33333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Sanatlar – Ekonomi -  Din –  Medyalar – Eğitim  –  Aile -  Hükümet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" name=""/>
          <p:cNvSpPr/>
          <p:nvPr/>
        </p:nvSpPr>
        <p:spPr>
          <a:xfrm>
            <a:off x="457560" y="2970000"/>
            <a:ext cx="1737360" cy="2284920"/>
          </a:xfrm>
          <a:prstGeom prst="rect">
            <a:avLst/>
          </a:prstGeom>
          <a:gradFill rotWithShape="0">
            <a:gsLst>
              <a:gs pos="0">
                <a:srgbClr val="8d281e"/>
              </a:gs>
              <a:gs pos="100000">
                <a:srgbClr val="000000"/>
              </a:gs>
            </a:gsLst>
            <a:path path="rect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spcBef>
                <a:spcPts val="675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00"/>
                </a:solidFill>
                <a:effectLst/>
                <a:uFillTx/>
                <a:latin typeface="Arial"/>
                <a:ea typeface="DejaVu Sans"/>
              </a:rPr>
              <a:t>Yeşu 1:11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675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Tanrınız RAB'bin size vereceği ülkeye girip orayı mülk edinin !</a:t>
            </a: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Yeni Elçiler Reformasyonu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" descr=""/>
          <p:cNvPicPr/>
          <p:nvPr/>
        </p:nvPicPr>
        <p:blipFill>
          <a:blip r:embed="rId1"/>
          <a:stretch/>
        </p:blipFill>
        <p:spPr>
          <a:xfrm>
            <a:off x="4780080" y="3033000"/>
            <a:ext cx="2778840" cy="2689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2" name=""/>
          <p:cNvSpPr/>
          <p:nvPr/>
        </p:nvSpPr>
        <p:spPr>
          <a:xfrm>
            <a:off x="322560" y="771840"/>
            <a:ext cx="4752360" cy="567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63"/>
              </a:spcBef>
              <a:spcAft>
                <a:spcPts val="663"/>
              </a:spcAft>
              <a:tabLst>
                <a:tab algn="l" pos="0"/>
              </a:tabLst>
            </a:pPr>
            <a:r>
              <a:rPr b="1" lang="de-DE" sz="2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(4) İmanlılardan cin çıkarma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52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Bu öğretişe göre yeniden doğmuş her imanlı cinler tarafından kontrol edilebilir.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52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Her bir günahın kaynağı olarak bir cini gösteriyorlar: şehvet cini, açgözlülük cini, şiddet cini.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52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Büyüler nasıl tazelenmek gerekirse, o cinler çıkarma seansları da sık sık tekrarlamak gerekirmiş.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52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Kimi ‘cin katilleri’ uzun uzun intervyularla geçmişte imanlıya yapılan gizli günahları ortaya çıkarıp özgür kılarmış.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52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Bütün bunlar elbette imanlının sorum-luluğunu azaltıp vicdanını kör ediyor.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83" name="" descr=""/>
          <p:cNvPicPr/>
          <p:nvPr/>
        </p:nvPicPr>
        <p:blipFill>
          <a:blip r:embed="rId2"/>
          <a:stretch/>
        </p:blipFill>
        <p:spPr>
          <a:xfrm>
            <a:off x="5513040" y="756000"/>
            <a:ext cx="4313880" cy="2426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4" name="" descr=""/>
          <p:cNvPicPr/>
          <p:nvPr/>
        </p:nvPicPr>
        <p:blipFill>
          <a:blip r:embed="rId3"/>
          <a:srcRect l="7330" t="-2868" r="13815" b="0"/>
          <a:stretch/>
        </p:blipFill>
        <p:spPr>
          <a:xfrm>
            <a:off x="6841800" y="3285360"/>
            <a:ext cx="3093120" cy="2221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5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Yeni Elçiler Reformasyonu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" descr=""/>
          <p:cNvPicPr/>
          <p:nvPr/>
        </p:nvPicPr>
        <p:blipFill>
          <a:blip r:embed="rId1"/>
          <a:srcRect l="10781" t="0" r="2958" b="6551"/>
          <a:stretch/>
        </p:blipFill>
        <p:spPr>
          <a:xfrm>
            <a:off x="6170400" y="2950560"/>
            <a:ext cx="3656520" cy="2719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7" name=""/>
          <p:cNvSpPr/>
          <p:nvPr/>
        </p:nvSpPr>
        <p:spPr>
          <a:xfrm>
            <a:off x="432000" y="1188000"/>
            <a:ext cx="5254920" cy="431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75"/>
              </a:spcBef>
              <a:spcAft>
                <a:spcPts val="675"/>
              </a:spcAft>
              <a:tabLst>
                <a:tab algn="l" pos="0"/>
              </a:tabLst>
            </a:pP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Bütün dünyadan apostollar bir araya gelip Todd Bentley’yi bu çağın Superapostolu olarak meshettiler.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Mesihin gelişinden önceki son uyanış hareketini başlatan ve yöneten o olacakmış diye peygamberlik ettiler.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Todd Bentley o anda bile eşinden ayrı yaşıyordu, sekreteri ile zina ediyordu. İki ay sonra boşandı, ve Mart 2009 sekreteri ile evlendi. O da peygamberlik yapmaya başladı.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Daha sonra bütün o yıllar içinde hem kadınlar, hem erkeklerle zina ettiği ortaya çıktı.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675"/>
              </a:spcBef>
              <a:spcAft>
                <a:spcPts val="67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88" name="" descr=""/>
          <p:cNvPicPr/>
          <p:nvPr/>
        </p:nvPicPr>
        <p:blipFill>
          <a:blip r:embed="rId2"/>
          <a:srcRect l="9069" t="0" r="18566" b="0"/>
          <a:stretch/>
        </p:blipFill>
        <p:spPr>
          <a:xfrm>
            <a:off x="6125400" y="634320"/>
            <a:ext cx="2513520" cy="2315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9" name="" descr=""/>
          <p:cNvPicPr/>
          <p:nvPr/>
        </p:nvPicPr>
        <p:blipFill>
          <a:blip r:embed="rId3"/>
          <a:srcRect l="21485" t="0" r="22500" b="0"/>
          <a:stretch/>
        </p:blipFill>
        <p:spPr>
          <a:xfrm>
            <a:off x="8424000" y="634320"/>
            <a:ext cx="1635480" cy="220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0" name=""/>
          <p:cNvSpPr/>
          <p:nvPr/>
        </p:nvSpPr>
        <p:spPr>
          <a:xfrm>
            <a:off x="6912000" y="4492800"/>
            <a:ext cx="1827720" cy="1176840"/>
          </a:xfrm>
          <a:prstGeom prst="ellipse">
            <a:avLst/>
          </a:prstGeom>
          <a:noFill/>
          <a:ln w="10980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91" name=""/>
          <p:cNvSpPr/>
          <p:nvPr/>
        </p:nvSpPr>
        <p:spPr>
          <a:xfrm>
            <a:off x="8008560" y="2599200"/>
            <a:ext cx="2056320" cy="4561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noAutofit/>
          </a:bodyPr>
          <a:p>
            <a:pPr algn="ctr"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601200"/>
                <a:tab algn="l" pos="10058400"/>
                <a:tab algn="l" pos="10515600"/>
                <a:tab algn="l" pos="10782360"/>
              </a:tabLst>
            </a:pPr>
            <a:r>
              <a:rPr b="1" lang="en-US" sz="2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Todd Bentley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Yeni Elçiler Reformasyonu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" name=""/>
          <p:cNvSpPr/>
          <p:nvPr/>
        </p:nvSpPr>
        <p:spPr>
          <a:xfrm>
            <a:off x="341280" y="706680"/>
            <a:ext cx="7226640" cy="101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Apostollar ve peygamberler tamamen başarısız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00bfff"/>
                </a:solidFill>
                <a:effectLst/>
                <a:uFillTx/>
                <a:latin typeface="Constantia"/>
                <a:ea typeface="Microsoft YaHei"/>
              </a:rPr>
              <a:t>23 Haziran 2008 – yeni kral taçlanıyor</a:t>
            </a:r>
            <a:r>
              <a:rPr b="1" lang="de-DE" sz="2200" strike="noStrike" u="none">
                <a:solidFill>
                  <a:srgbClr val="ffff00"/>
                </a:solidFill>
                <a:effectLst/>
                <a:uFillTx/>
                <a:latin typeface="Constantia"/>
                <a:ea typeface="Microsoft YaHei"/>
              </a:rPr>
              <a:t> 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1" dur="indefinite" restart="never" nodeType="tmRoot">
          <p:childTnLst>
            <p:seq>
              <p:cTn id="42" dur="indefinite" nodeType="mainSeq">
                <p:childTnLst>
                  <p:par>
                    <p:cTn id="43" dur="indefinite" fill="hold">
                      <p:stCondLst>
                        <p:cond delay="indefinite"/>
                      </p:stCondLst>
                      <p:childTnLst>
                        <p:par>
                          <p:cTn id="4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45" dur="indefinite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"/>
          <p:cNvSpPr/>
          <p:nvPr/>
        </p:nvSpPr>
        <p:spPr>
          <a:xfrm>
            <a:off x="569880" y="1610640"/>
            <a:ext cx="4829040" cy="407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COVID insan tarihinde bir ilk oldu ve yeryüzünde bütün yaşayanların hayatını etkiledi. Kiliseler de hiç görmediği problemlerle karşılaştı.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Buna rağmen binlerce peygamberlerin arasından bir kişi bile kalkıp onu önceden bildirmedi. 2020 yılının başında hepsi “bereket ve huzur“ vaat ettiler.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283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Hatta, Kenneth Copeland pandeminin başından 3 hafta sonra virüsu azarladı, kameraların önünde yok etti ve dünyanın artık iyileştiğini ilan etti… tabii ki, pandemi daha iki yıl sürdü.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95" name="" descr=""/>
          <p:cNvPicPr/>
          <p:nvPr/>
        </p:nvPicPr>
        <p:blipFill>
          <a:blip r:embed="rId1"/>
          <a:stretch/>
        </p:blipFill>
        <p:spPr>
          <a:xfrm>
            <a:off x="5724000" y="1661400"/>
            <a:ext cx="3888360" cy="3629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6" name=""/>
          <p:cNvSpPr/>
          <p:nvPr/>
        </p:nvSpPr>
        <p:spPr>
          <a:xfrm>
            <a:off x="984240" y="2265480"/>
            <a:ext cx="6221880" cy="50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100000"/>
              </a:lnSpc>
            </a:pP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97" name=""/>
          <p:cNvSpPr/>
          <p:nvPr/>
        </p:nvSpPr>
        <p:spPr>
          <a:xfrm>
            <a:off x="665280" y="706680"/>
            <a:ext cx="7671240" cy="101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Apostollar ve peygamberler tamamen başarısız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00bfff"/>
                </a:solidFill>
                <a:effectLst/>
                <a:uFillTx/>
                <a:latin typeface="Constantia"/>
                <a:ea typeface="DejaVu Sans"/>
              </a:rPr>
              <a:t>Kimse COVID hakkında önceden peygamberlik edemedi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" name=""/>
          <p:cNvSpPr/>
          <p:nvPr/>
        </p:nvSpPr>
        <p:spPr>
          <a:xfrm>
            <a:off x="7868880" y="4356000"/>
            <a:ext cx="1599120" cy="81324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noAutofit/>
          </a:bodyPr>
          <a:p>
            <a:pPr algn="ctr"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601200"/>
                <a:tab algn="l" pos="10058400"/>
                <a:tab algn="l" pos="10515600"/>
                <a:tab algn="l" pos="10782360"/>
              </a:tabLst>
            </a:pPr>
            <a:r>
              <a:rPr b="1" lang="en-US" sz="2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DejaVu Sans"/>
              </a:rPr>
              <a:t>Kenneth Copeland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Yeni Elçiler Reformasyonu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9" dur="indefinite" restart="never" nodeType="tmRoot">
          <p:childTnLst>
            <p:seq>
              <p:cTn id="50" dur="indefinite" nodeType="mainSeq">
                <p:childTnLst>
                  <p:par>
                    <p:cTn id="51" dur="indefinite" fill="hold">
                      <p:stCondLst>
                        <p:cond delay="indefinite"/>
                      </p:stCondLst>
                      <p:childTnLst>
                        <p:par>
                          <p:cTn id="52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53" dur="indefinite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5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"/>
          <p:cNvSpPr/>
          <p:nvPr/>
        </p:nvSpPr>
        <p:spPr>
          <a:xfrm>
            <a:off x="490320" y="1728000"/>
            <a:ext cx="4548600" cy="407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75"/>
              </a:spcBef>
              <a:spcAft>
                <a:spcPts val="675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Donald Trump’ın 2016 yılında seçilmesi çoğu amerikalı peygamberlerde müthiş bir coşku yarattı. Hemen hemen herkes “Rab bana dedi ki, Trump 2020 de seçilecek“ diye peygamberlik etti.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75"/>
              </a:spcBef>
              <a:spcAft>
                <a:spcPts val="675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Trump seçimi kaybedinci kimi peygamberler devleti sahtekarlıkla suçladılar. Başkaları gerçekleri inkar etmeye başladılar: “Trump seçimleri kaybetti, ama yine de prezident olacak“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75"/>
              </a:spcBef>
              <a:spcAft>
                <a:spcPts val="675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Ocak 2021 Joe Biden göreve başlayınca, bütün ‘peygamberler’ rezil oldu. 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01" name="" descr=""/>
          <p:cNvPicPr/>
          <p:nvPr/>
        </p:nvPicPr>
        <p:blipFill>
          <a:blip r:embed="rId1"/>
          <a:srcRect l="8594" t="0" r="12118" b="0"/>
          <a:stretch/>
        </p:blipFill>
        <p:spPr>
          <a:xfrm>
            <a:off x="5771880" y="1944000"/>
            <a:ext cx="3947040" cy="2957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2" name=""/>
          <p:cNvSpPr/>
          <p:nvPr/>
        </p:nvSpPr>
        <p:spPr>
          <a:xfrm>
            <a:off x="319680" y="748080"/>
            <a:ext cx="7671240" cy="101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Apostollar ve peygamberler tamamen başarısız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00bfff"/>
                </a:solidFill>
                <a:effectLst/>
                <a:uFillTx/>
                <a:latin typeface="Constantia"/>
                <a:ea typeface="DejaVu Sans"/>
              </a:rPr>
              <a:t>Donald Trump’ın ikinci dönemi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Yeni Elçiler Reformasyonu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7" dur="indefinite" restart="never" nodeType="tmRoot">
          <p:childTnLst>
            <p:seq>
              <p:cTn id="58" dur="indefinite" nodeType="mainSeq">
                <p:childTnLst>
                  <p:par>
                    <p:cTn id="59" dur="indefinite" fill="hold">
                      <p:stCondLst>
                        <p:cond delay="indefinite"/>
                      </p:stCondLst>
                      <p:childTnLst>
                        <p:par>
                          <p:cTn id="60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61" dur="indefinite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3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"/>
          <p:cNvSpPr/>
          <p:nvPr/>
        </p:nvSpPr>
        <p:spPr>
          <a:xfrm>
            <a:off x="498600" y="1863360"/>
            <a:ext cx="4792320" cy="407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YER peygamberlerin hemen hemen hepsi ‘İsrailperest’tirler. Yahudileri ve İsrail hükümetini sorgusuz sualsız destekliyor-lar. İsrail’de olup bitenlerin dünyanın sonu için büyük önem taşıdığına inanırlar.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Buna rağmen 50 yıldan beri en ağır saldırıyı önceden bildiremediler. Bir tek peygamber bile anlayamadı.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680"/>
              </a:spcBef>
              <a:spcAft>
                <a:spcPts val="567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Hatta Benny Hinn saldırılardan 2 hafta önce peygamberlik etti, Ortadoğu’da pek yakında barış sağlanacak diye.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" name=""/>
          <p:cNvSpPr/>
          <p:nvPr/>
        </p:nvSpPr>
        <p:spPr>
          <a:xfrm>
            <a:off x="341280" y="742680"/>
            <a:ext cx="7671240" cy="87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ffff00"/>
                </a:solidFill>
                <a:effectLst/>
                <a:uFillTx/>
                <a:latin typeface="Trebuchet MS"/>
                <a:ea typeface="Microsoft YaHei"/>
              </a:rPr>
              <a:t>Apostollar ve peygamberler tamamen başarısız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200" strike="noStrike" u="none">
                <a:solidFill>
                  <a:srgbClr val="00bfff"/>
                </a:solidFill>
                <a:effectLst/>
                <a:uFillTx/>
                <a:latin typeface="Constantia"/>
                <a:ea typeface="DejaVu Sans"/>
              </a:rPr>
              <a:t>07. Ekim 2023 – Hamas İsrail’e saldırıyor</a:t>
            </a:r>
            <a:endParaRPr b="0" lang="bg-BG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06" name="" descr=""/>
          <p:cNvPicPr/>
          <p:nvPr/>
        </p:nvPicPr>
        <p:blipFill>
          <a:blip r:embed="rId1"/>
          <a:stretch/>
        </p:blipFill>
        <p:spPr>
          <a:xfrm>
            <a:off x="5940000" y="1440000"/>
            <a:ext cx="3885120" cy="2331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7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Yeni Elçiler Reformasyonu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08" name="" descr=""/>
          <p:cNvPicPr/>
          <p:nvPr/>
        </p:nvPicPr>
        <p:blipFill>
          <a:blip r:embed="rId2"/>
          <a:srcRect l="7140" t="19699" r="7337" b="9622"/>
          <a:stretch/>
        </p:blipFill>
        <p:spPr>
          <a:xfrm>
            <a:off x="5940000" y="3280320"/>
            <a:ext cx="3886920" cy="2389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5" dur="indefinite" restart="never" nodeType="tmRoot">
          <p:childTnLst>
            <p:seq>
              <p:cTn id="66" dur="indefinite" nodeType="mainSeq">
                <p:childTnLst>
                  <p:par>
                    <p:cTn id="67" dur="indefinite" fill="hold">
                      <p:stCondLst>
                        <p:cond delay="indefinite"/>
                      </p:stCondLst>
                      <p:childTnLst>
                        <p:par>
                          <p:cTn id="6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69" dur="indefinite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1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"/>
          <p:cNvSpPr/>
          <p:nvPr/>
        </p:nvSpPr>
        <p:spPr>
          <a:xfrm>
            <a:off x="1396080" y="4418640"/>
            <a:ext cx="3570840" cy="123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0e68c"/>
                </a:solidFill>
                <a:effectLst/>
                <a:uFillTx/>
                <a:latin typeface="Trebuchet MS"/>
                <a:ea typeface="Microsoft YaHei"/>
              </a:rPr>
              <a:t>Haggard +Jakes: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eşcinsel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0e68c"/>
                </a:solidFill>
                <a:effectLst/>
                <a:uFillTx/>
                <a:latin typeface="Trebuchet MS"/>
                <a:ea typeface="Microsoft YaHei"/>
              </a:rPr>
              <a:t>Bickle + Bentley: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tecavüzcü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0e68c"/>
                </a:solidFill>
                <a:effectLst/>
                <a:uFillTx/>
                <a:latin typeface="Trebuchet MS"/>
                <a:ea typeface="Microsoft YaHei"/>
              </a:rPr>
              <a:t>Morris: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pedofil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0e68c"/>
                </a:solidFill>
                <a:effectLst/>
                <a:uFillTx/>
                <a:latin typeface="Trebuchet MS"/>
                <a:ea typeface="Microsoft YaHei"/>
              </a:rPr>
              <a:t>Joyner: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içkici ve mason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310" name=""/>
          <p:cNvGrpSpPr/>
          <p:nvPr/>
        </p:nvGrpSpPr>
        <p:grpSpPr>
          <a:xfrm>
            <a:off x="2232000" y="743040"/>
            <a:ext cx="7666920" cy="3498120"/>
            <a:chOff x="2232000" y="743040"/>
            <a:chExt cx="7666920" cy="3498120"/>
          </a:xfrm>
        </p:grpSpPr>
        <p:pic>
          <p:nvPicPr>
            <p:cNvPr id="311" name="" descr=""/>
            <p:cNvPicPr/>
            <p:nvPr/>
          </p:nvPicPr>
          <p:blipFill>
            <a:blip r:embed="rId1"/>
            <a:stretch/>
          </p:blipFill>
          <p:spPr>
            <a:xfrm>
              <a:off x="5336280" y="2552400"/>
              <a:ext cx="1346400" cy="1346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2" name="" descr=""/>
            <p:cNvPicPr/>
            <p:nvPr/>
          </p:nvPicPr>
          <p:blipFill>
            <a:blip r:embed="rId2"/>
            <a:srcRect l="34899" t="6912" r="24606" b="45281"/>
            <a:stretch/>
          </p:blipFill>
          <p:spPr>
            <a:xfrm>
              <a:off x="8336520" y="2552400"/>
              <a:ext cx="1346400" cy="1346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3" name="" descr=""/>
            <p:cNvPicPr/>
            <p:nvPr/>
          </p:nvPicPr>
          <p:blipFill>
            <a:blip r:embed="rId3"/>
            <a:stretch/>
          </p:blipFill>
          <p:spPr>
            <a:xfrm>
              <a:off x="3853440" y="1077480"/>
              <a:ext cx="1346400" cy="13464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4" name="" descr=""/>
            <p:cNvPicPr/>
            <p:nvPr/>
          </p:nvPicPr>
          <p:blipFill>
            <a:blip r:embed="rId4"/>
            <a:srcRect l="35402" t="0" r="7427" b="0"/>
            <a:stretch/>
          </p:blipFill>
          <p:spPr>
            <a:xfrm>
              <a:off x="8336520" y="1077480"/>
              <a:ext cx="1346400" cy="13464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5" name="" descr=""/>
            <p:cNvPicPr/>
            <p:nvPr/>
          </p:nvPicPr>
          <p:blipFill>
            <a:blip r:embed="rId5"/>
            <a:stretch/>
          </p:blipFill>
          <p:spPr>
            <a:xfrm>
              <a:off x="2368800" y="1077480"/>
              <a:ext cx="1346400" cy="13464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6" name="" descr=""/>
            <p:cNvPicPr/>
            <p:nvPr/>
          </p:nvPicPr>
          <p:blipFill>
            <a:blip r:embed="rId6"/>
            <a:srcRect l="12064" t="0" r="17376" b="33438"/>
            <a:stretch/>
          </p:blipFill>
          <p:spPr>
            <a:xfrm>
              <a:off x="2368800" y="2552400"/>
              <a:ext cx="1346400" cy="1346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7" name="" descr=""/>
            <p:cNvPicPr/>
            <p:nvPr/>
          </p:nvPicPr>
          <p:blipFill>
            <a:blip r:embed="rId7"/>
            <a:srcRect l="20841" t="0" r="12656" b="0"/>
            <a:stretch/>
          </p:blipFill>
          <p:spPr>
            <a:xfrm>
              <a:off x="3853440" y="2552400"/>
              <a:ext cx="1346400" cy="1346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8" name="" descr=""/>
            <p:cNvPicPr/>
            <p:nvPr/>
          </p:nvPicPr>
          <p:blipFill>
            <a:blip r:embed="rId8"/>
            <a:stretch/>
          </p:blipFill>
          <p:spPr>
            <a:xfrm>
              <a:off x="5336280" y="1077480"/>
              <a:ext cx="1346400" cy="13464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9" name="" descr=""/>
            <p:cNvPicPr/>
            <p:nvPr/>
          </p:nvPicPr>
          <p:blipFill>
            <a:blip r:embed="rId9"/>
            <a:stretch/>
          </p:blipFill>
          <p:spPr>
            <a:xfrm>
              <a:off x="6774120" y="2552400"/>
              <a:ext cx="1464120" cy="1346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0" name="" descr=""/>
            <p:cNvPicPr/>
            <p:nvPr/>
          </p:nvPicPr>
          <p:blipFill>
            <a:blip r:embed="rId10"/>
            <a:stretch/>
          </p:blipFill>
          <p:spPr>
            <a:xfrm>
              <a:off x="6857640" y="1077480"/>
              <a:ext cx="1346400" cy="13464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21" name=""/>
            <p:cNvSpPr/>
            <p:nvPr/>
          </p:nvSpPr>
          <p:spPr>
            <a:xfrm>
              <a:off x="3773160" y="743040"/>
              <a:ext cx="1468440" cy="322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lang="de-DE" sz="1800" strike="noStrike" u="none">
                  <a:solidFill>
                    <a:srgbClr val="ffffff"/>
                  </a:solidFill>
                  <a:effectLst/>
                  <a:uFillTx/>
                  <a:latin typeface="Trebuchet MS"/>
                  <a:ea typeface="Microsoft YaHei"/>
                </a:rPr>
                <a:t>Mike Bickle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2" name=""/>
            <p:cNvSpPr/>
            <p:nvPr/>
          </p:nvSpPr>
          <p:spPr>
            <a:xfrm>
              <a:off x="5257080" y="3918600"/>
              <a:ext cx="1394280" cy="322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lang="de-DE" sz="1800" strike="noStrike" u="none">
                  <a:solidFill>
                    <a:srgbClr val="ffffff"/>
                  </a:solidFill>
                  <a:effectLst/>
                  <a:uFillTx/>
                  <a:latin typeface="Trebuchet MS"/>
                  <a:ea typeface="Microsoft YaHei"/>
                </a:rPr>
                <a:t>Rick Joyner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3" name=""/>
            <p:cNvSpPr/>
            <p:nvPr/>
          </p:nvSpPr>
          <p:spPr>
            <a:xfrm>
              <a:off x="2232000" y="744120"/>
              <a:ext cx="1612080" cy="322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lang="de-DE" sz="1800" strike="noStrike" u="none">
                  <a:solidFill>
                    <a:srgbClr val="ffffff"/>
                  </a:solidFill>
                  <a:effectLst/>
                  <a:uFillTx/>
                  <a:latin typeface="Trebuchet MS"/>
                  <a:ea typeface="Microsoft YaHei"/>
                </a:rPr>
                <a:t>Ted Haggard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4" name=""/>
            <p:cNvSpPr/>
            <p:nvPr/>
          </p:nvSpPr>
          <p:spPr>
            <a:xfrm>
              <a:off x="8361360" y="3918600"/>
              <a:ext cx="1537560" cy="322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lang="de-DE" sz="1800" strike="noStrike" u="none">
                  <a:solidFill>
                    <a:srgbClr val="ffffff"/>
                  </a:solidFill>
                  <a:effectLst/>
                  <a:uFillTx/>
                  <a:latin typeface="Trebuchet MS"/>
                  <a:ea typeface="Microsoft YaHei"/>
                </a:rPr>
                <a:t>Kris Vallaton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5" name=""/>
            <p:cNvSpPr/>
            <p:nvPr/>
          </p:nvSpPr>
          <p:spPr>
            <a:xfrm>
              <a:off x="8352000" y="744120"/>
              <a:ext cx="1438920" cy="322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lang="de-DE" sz="1800" strike="noStrike" u="none">
                  <a:solidFill>
                    <a:srgbClr val="ffff00"/>
                  </a:solidFill>
                  <a:effectLst/>
                  <a:uFillTx/>
                  <a:latin typeface="Trebuchet MS"/>
                  <a:ea typeface="Microsoft YaHei"/>
                </a:rPr>
                <a:t>Bill Johnson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6" name=""/>
            <p:cNvSpPr/>
            <p:nvPr/>
          </p:nvSpPr>
          <p:spPr>
            <a:xfrm>
              <a:off x="3636000" y="3918600"/>
              <a:ext cx="1620000" cy="322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lang="de-DE" sz="1800" strike="noStrike" u="none">
                  <a:solidFill>
                    <a:srgbClr val="ffffff"/>
                  </a:solidFill>
                  <a:effectLst/>
                  <a:uFillTx/>
                  <a:latin typeface="Trebuchet MS"/>
                  <a:ea typeface="Microsoft YaHei"/>
                </a:rPr>
                <a:t>Todd Bentley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7" name=""/>
            <p:cNvSpPr/>
            <p:nvPr/>
          </p:nvSpPr>
          <p:spPr>
            <a:xfrm>
              <a:off x="6814080" y="745920"/>
              <a:ext cx="1572840" cy="322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lang="de-DE" sz="1800" strike="noStrike" u="none">
                  <a:solidFill>
                    <a:srgbClr val="ffffff"/>
                  </a:solidFill>
                  <a:effectLst/>
                  <a:uFillTx/>
                  <a:latin typeface="Trebuchet MS"/>
                  <a:ea typeface="Microsoft YaHei"/>
                </a:rPr>
                <a:t>Kathryn Crick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8" name=""/>
            <p:cNvSpPr/>
            <p:nvPr/>
          </p:nvSpPr>
          <p:spPr>
            <a:xfrm>
              <a:off x="6797520" y="3914640"/>
              <a:ext cx="1562760" cy="322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lang="de-DE" sz="1800" strike="noStrike" u="none">
                  <a:solidFill>
                    <a:srgbClr val="ffffff"/>
                  </a:solidFill>
                  <a:effectLst/>
                  <a:uFillTx/>
                  <a:latin typeface="Trebuchet MS"/>
                  <a:ea typeface="Microsoft YaHei"/>
                </a:rPr>
                <a:t>Paula White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9" name=""/>
            <p:cNvSpPr/>
            <p:nvPr/>
          </p:nvSpPr>
          <p:spPr>
            <a:xfrm>
              <a:off x="5170680" y="745920"/>
              <a:ext cx="1668240" cy="322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lang="de-DE" sz="1800" strike="noStrike" u="none">
                  <a:solidFill>
                    <a:srgbClr val="ffffff"/>
                  </a:solidFill>
                  <a:effectLst/>
                  <a:uFillTx/>
                  <a:latin typeface="Trebuchet MS"/>
                  <a:ea typeface="Microsoft YaHei"/>
                </a:rPr>
                <a:t>Robert Morris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30" name=""/>
            <p:cNvSpPr/>
            <p:nvPr/>
          </p:nvSpPr>
          <p:spPr>
            <a:xfrm>
              <a:off x="2246040" y="3914640"/>
              <a:ext cx="1440720" cy="322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>
                <a:lnSpc>
                  <a:spcPct val="100000"/>
                </a:lnSpc>
                <a:spcBef>
                  <a:spcPts val="99"/>
                </a:spcBef>
                <a:spcAft>
                  <a:spcPts val="99"/>
                </a:spcAft>
                <a:tabLst>
                  <a:tab algn="l" pos="0"/>
                  <a:tab algn="l" pos="449280"/>
                  <a:tab algn="l" pos="898560"/>
                  <a:tab algn="l" pos="1347840"/>
                  <a:tab algn="l" pos="1797120"/>
                  <a:tab algn="l" pos="2246400"/>
                  <a:tab algn="l" pos="2695680"/>
                  <a:tab algn="l" pos="3144960"/>
                  <a:tab algn="l" pos="3594240"/>
                  <a:tab algn="l" pos="4043520"/>
                  <a:tab algn="l" pos="4492800"/>
                  <a:tab algn="l" pos="4941720"/>
                  <a:tab algn="l" pos="5391000"/>
                  <a:tab algn="l" pos="5840280"/>
                  <a:tab algn="l" pos="6289560"/>
                  <a:tab algn="l" pos="6738840"/>
                  <a:tab algn="l" pos="7188120"/>
                  <a:tab algn="l" pos="7637400"/>
                  <a:tab algn="l" pos="8086680"/>
                  <a:tab algn="l" pos="8535960"/>
                  <a:tab algn="l" pos="8985240"/>
                  <a:tab algn="l" pos="9434520"/>
                  <a:tab algn="l" pos="9883800"/>
                  <a:tab algn="l" pos="10333080"/>
                  <a:tab algn="l" pos="10782360"/>
                </a:tabLst>
              </a:pPr>
              <a:r>
                <a:rPr b="0" lang="de-DE" sz="1800" strike="noStrike" u="none">
                  <a:solidFill>
                    <a:srgbClr val="ffffff"/>
                  </a:solidFill>
                  <a:effectLst/>
                  <a:uFillTx/>
                  <a:latin typeface="Trebuchet MS"/>
                  <a:ea typeface="Microsoft YaHei"/>
                </a:rPr>
                <a:t>T D Jakes</a:t>
              </a:r>
              <a:endParaRPr b="0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31" name=""/>
          <p:cNvSpPr/>
          <p:nvPr/>
        </p:nvSpPr>
        <p:spPr>
          <a:xfrm>
            <a:off x="4608000" y="4407120"/>
            <a:ext cx="5450400" cy="12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0e68c"/>
                </a:solidFill>
                <a:effectLst/>
                <a:uFillTx/>
                <a:latin typeface="Trebuchet MS"/>
                <a:ea typeface="Microsoft YaHei"/>
              </a:rPr>
              <a:t>Crick: 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kendine apostol olarak taptırıyor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0e68c"/>
                </a:solidFill>
                <a:effectLst/>
                <a:uFillTx/>
                <a:latin typeface="Trebuchet MS"/>
                <a:ea typeface="Microsoft YaHei"/>
              </a:rPr>
              <a:t>White: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açgözlü, 3. kocası, Trump’ın danışmanı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0e68c"/>
                </a:solidFill>
                <a:effectLst/>
                <a:uFillTx/>
                <a:latin typeface="Trebuchet MS"/>
                <a:ea typeface="Microsoft YaHei"/>
              </a:rPr>
              <a:t>Johnson: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sahte mucizeler (altın toz, melek tüyleri)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1800" strike="noStrike" u="none">
                <a:solidFill>
                  <a:srgbClr val="f0e68c"/>
                </a:solidFill>
                <a:effectLst/>
                <a:uFillTx/>
                <a:latin typeface="Trebuchet MS"/>
                <a:ea typeface="Microsoft YaHei"/>
              </a:rPr>
              <a:t>Valloton:</a:t>
            </a:r>
            <a:r>
              <a:rPr b="0" lang="de-DE" sz="18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Microsoft YaHei"/>
              </a:rPr>
              <a:t> sosyal medya peygamberi</a:t>
            </a: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99"/>
              </a:spcBef>
              <a:spcAft>
                <a:spcPts val="9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2" name=""/>
          <p:cNvSpPr/>
          <p:nvPr/>
        </p:nvSpPr>
        <p:spPr>
          <a:xfrm>
            <a:off x="115200" y="972000"/>
            <a:ext cx="2152800" cy="86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400" strike="noStrike" u="none">
                <a:solidFill>
                  <a:srgbClr val="ff8c00"/>
                </a:solidFill>
                <a:effectLst/>
                <a:uFillTx/>
                <a:latin typeface="Palatino Linotype"/>
                <a:ea typeface="DejaVu Sans"/>
              </a:rPr>
              <a:t>Skandallar (birkaç örnek)</a:t>
            </a:r>
            <a:endParaRPr b="0" lang="bg-BG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3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Yeni Elçiler Reformasyonu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4" name="" descr=""/>
          <p:cNvPicPr/>
          <p:nvPr/>
        </p:nvPicPr>
        <p:blipFill>
          <a:blip r:embed="rId11"/>
          <a:stretch/>
        </p:blipFill>
        <p:spPr>
          <a:xfrm>
            <a:off x="180000" y="1855800"/>
            <a:ext cx="2104920" cy="1636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5" name=""/>
          <p:cNvSpPr txBox="1"/>
          <p:nvPr/>
        </p:nvSpPr>
        <p:spPr>
          <a:xfrm>
            <a:off x="216000" y="3132000"/>
            <a:ext cx="162000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1" lang="bg-BG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Shawn Bolz - Facebook peygamberi</a:t>
            </a:r>
            <a:endParaRPr b="1" lang="bg-BG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" descr=""/>
          <p:cNvPicPr/>
          <p:nvPr/>
        </p:nvPicPr>
        <p:blipFill>
          <a:blip r:embed="rId1"/>
          <a:stretch/>
        </p:blipFill>
        <p:spPr>
          <a:xfrm>
            <a:off x="6156000" y="647640"/>
            <a:ext cx="3942000" cy="5022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7" name=""/>
          <p:cNvSpPr/>
          <p:nvPr/>
        </p:nvSpPr>
        <p:spPr>
          <a:xfrm>
            <a:off x="324000" y="900000"/>
            <a:ext cx="5543280" cy="442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00bfff"/>
                </a:solidFill>
                <a:effectLst/>
                <a:uFillTx/>
                <a:latin typeface="Trebuchet MS"/>
                <a:ea typeface="DejaVu Sans"/>
              </a:rPr>
              <a:t>1. tapınma stili ve ilahiler</a:t>
            </a:r>
            <a:r>
              <a:rPr b="0" lang="de-DE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- eski, klasik ve öğretişi ağırlıklı ilahilerin yerine çağdaş, hep değişen, kısa ve duygusal ilahiler. Kitaplar yok, projektör var.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00ff00"/>
                </a:solidFill>
                <a:effectLst/>
                <a:uFillTx/>
                <a:latin typeface="Trebuchet MS"/>
                <a:ea typeface="DejaVu Sans"/>
              </a:rPr>
              <a:t>2. mistisizm</a:t>
            </a:r>
            <a:r>
              <a:rPr b="0" lang="de-DE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- kişisel olarak Rabbin huzurunda bulunmak, direkt Ondan haber almak, toplantının merkezi artık birbirimizi cesaretlendirmek, ama 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ffa07a"/>
                </a:solidFill>
                <a:effectLst/>
                <a:uFillTx/>
                <a:latin typeface="Trebuchet MS"/>
                <a:ea typeface="DejaVu Sans"/>
              </a:rPr>
              <a:t>3. 'başarı beklentisi'</a:t>
            </a:r>
            <a:r>
              <a:rPr b="0" lang="de-DE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- hem kişisel hayatımda, hem de kilise olarak hep daha büyük, daha rahat ve daha etkili olmaya çalışıyoruz.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89"/>
              </a:spcBef>
              <a:spcAft>
                <a:spcPts val="6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de-DE" sz="2000" strike="noStrike" u="none">
                <a:solidFill>
                  <a:srgbClr val="98fb98"/>
                </a:solidFill>
                <a:effectLst/>
                <a:uFillTx/>
                <a:latin typeface="Trebuchet MS"/>
                <a:ea typeface="DejaVu Sans"/>
              </a:rPr>
              <a:t>4. 'tecrübe teolojisi'</a:t>
            </a:r>
            <a:r>
              <a:rPr b="0" lang="de-DE" sz="2000" strike="noStrike" u="none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 - "Ben hayatımda gördüm, yaşadım… ona göre KK'ta ayet bulacam!"</a:t>
            </a:r>
            <a:endParaRPr b="0" lang="bg-BG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8" name=""/>
          <p:cNvSpPr/>
          <p:nvPr/>
        </p:nvSpPr>
        <p:spPr>
          <a:xfrm>
            <a:off x="0" y="0"/>
            <a:ext cx="10111320" cy="646920"/>
          </a:xfrm>
          <a:prstGeom prst="rect">
            <a:avLst/>
          </a:prstGeom>
          <a:solidFill>
            <a:srgbClr val="26630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62"/>
              </a:spcBef>
              <a:spcAft>
                <a:spcPts val="1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de-DE" sz="2800" strike="noStrike" u="none">
                <a:solidFill>
                  <a:srgbClr val="ffe4b5"/>
                </a:solidFill>
                <a:effectLst/>
                <a:uFillTx/>
                <a:latin typeface="Noto Serif"/>
                <a:ea typeface="Verdana"/>
              </a:rPr>
              <a:t>Karizmatik hareketi bütün kiliseleri nasıl etkiledi?</a:t>
            </a:r>
            <a:endParaRPr b="0" lang="bg-BG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54880</TotalTime>
  <Application>LibreOffice/25.8.3.2$Windows_X86_64 LibreOffice_project/8ca8d55c161d602844f5428fa4b58097424e324e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2025-06-25T07:42:56Z</dcterms:created>
  <dc:creator/>
  <dc:description/>
  <dc:language>bg-BG</dc:language>
  <cp:lastModifiedBy/>
  <cp:lastPrinted>2026-01-18T09:32:11Z</cp:lastPrinted>
  <dcterms:modified xsi:type="dcterms:W3CDTF">2026-02-23T08:20:14Z</dcterms:modified>
  <cp:revision>447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