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theme/theme2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20.xml" ContentType="application/vnd.openxmlformats-officedocument.presentationml.slide+xml"/>
  <Override PartName="/ppt/slides/slide2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4.xml" ContentType="application/vnd.openxmlformats-officedocument.presentationml.slide+xml"/>
  <Override PartName="/ppt/slides/slide7.xml" ContentType="application/vnd.openxmlformats-officedocument.presentationml.slide+xml"/>
  <Override PartName="/ppt/slides/slide25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4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6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561600"/>
            <a:ext cx="906912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92480" cy="388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45760" cy="388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10003C3-F0C9-43CB-95A3-6E5C1B081912}" type="slidenum"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45760" cy="388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69840" cy="328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bg-BG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561600"/>
            <a:ext cx="906912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ftr" idx="4"/>
          </p:nvPr>
        </p:nvSpPr>
        <p:spPr>
          <a:xfrm>
            <a:off x="3447360" y="5165280"/>
            <a:ext cx="3192480" cy="388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sldNum" idx="5"/>
          </p:nvPr>
        </p:nvSpPr>
        <p:spPr>
          <a:xfrm>
            <a:off x="7227360" y="5165280"/>
            <a:ext cx="2345760" cy="388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2507F54-037C-432F-8E5D-B17BE465DE06}" type="slidenum"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dt" idx="6"/>
          </p:nvPr>
        </p:nvSpPr>
        <p:spPr>
          <a:xfrm>
            <a:off x="504000" y="5165280"/>
            <a:ext cx="2345760" cy="388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69840" cy="328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bg-BG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561600"/>
            <a:ext cx="906912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ftr" idx="7"/>
          </p:nvPr>
        </p:nvSpPr>
        <p:spPr>
          <a:xfrm>
            <a:off x="3447360" y="5165280"/>
            <a:ext cx="3192480" cy="388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sldNum" idx="8"/>
          </p:nvPr>
        </p:nvSpPr>
        <p:spPr>
          <a:xfrm>
            <a:off x="7227360" y="5165280"/>
            <a:ext cx="2345760" cy="388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12FD46A-8632-4BAE-828A-89FDFB929026}" type="slidenum"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dt" idx="9"/>
          </p:nvPr>
        </p:nvSpPr>
        <p:spPr>
          <a:xfrm>
            <a:off x="504000" y="5165280"/>
            <a:ext cx="2345760" cy="388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69840" cy="328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bg-BG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504000" y="561600"/>
            <a:ext cx="906912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4400" cy="2901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4400" cy="2901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504000" y="2460240"/>
            <a:ext cx="4424400" cy="2901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PlaceHolder 5"/>
          <p:cNvSpPr>
            <a:spLocks noGrp="1"/>
          </p:cNvSpPr>
          <p:nvPr>
            <p:ph type="ftr" idx="10"/>
          </p:nvPr>
        </p:nvSpPr>
        <p:spPr>
          <a:xfrm>
            <a:off x="3447360" y="5165280"/>
            <a:ext cx="3192480" cy="388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PlaceHolder 6"/>
          <p:cNvSpPr>
            <a:spLocks noGrp="1"/>
          </p:cNvSpPr>
          <p:nvPr>
            <p:ph type="sldNum" idx="11"/>
          </p:nvPr>
        </p:nvSpPr>
        <p:spPr>
          <a:xfrm>
            <a:off x="7227360" y="5165280"/>
            <a:ext cx="2345760" cy="388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28B32AC-81E3-4AEF-8E04-440181F694CE}" type="slidenum"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PlaceHolder 7"/>
          <p:cNvSpPr>
            <a:spLocks noGrp="1"/>
          </p:cNvSpPr>
          <p:nvPr>
            <p:ph type="dt" idx="12"/>
          </p:nvPr>
        </p:nvSpPr>
        <p:spPr>
          <a:xfrm>
            <a:off x="504000" y="5165280"/>
            <a:ext cx="2345760" cy="388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04000" y="561600"/>
            <a:ext cx="906912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69120" cy="235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ftr" idx="13"/>
          </p:nvPr>
        </p:nvSpPr>
        <p:spPr>
          <a:xfrm>
            <a:off x="3447360" y="5165280"/>
            <a:ext cx="3192480" cy="388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sldNum" idx="14"/>
          </p:nvPr>
        </p:nvSpPr>
        <p:spPr>
          <a:xfrm>
            <a:off x="7227360" y="5165280"/>
            <a:ext cx="2345760" cy="388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8EEE633-C12B-4609-A084-E2DA4BEF3546}" type="slidenum"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PlaceHolder 5"/>
          <p:cNvSpPr>
            <a:spLocks noGrp="1"/>
          </p:cNvSpPr>
          <p:nvPr>
            <p:ph type="dt" idx="15"/>
          </p:nvPr>
        </p:nvSpPr>
        <p:spPr>
          <a:xfrm>
            <a:off x="504000" y="5165280"/>
            <a:ext cx="2345760" cy="388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4000" y="386280"/>
            <a:ext cx="9069120" cy="62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lang="bg-BG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69840" cy="328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CFA50CB3-5CF8-43C5-AEB9-87C7ECC0CD4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bg-BG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561240"/>
            <a:ext cx="906912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ftr" idx="16"/>
          </p:nvPr>
        </p:nvSpPr>
        <p:spPr>
          <a:xfrm>
            <a:off x="3447000" y="5164560"/>
            <a:ext cx="3191040" cy="38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sldNum" idx="17"/>
          </p:nvPr>
        </p:nvSpPr>
        <p:spPr>
          <a:xfrm>
            <a:off x="7226640" y="5164560"/>
            <a:ext cx="2344680" cy="38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49E3493-9A69-4771-8085-8FAB19F44C03}" type="slidenum"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dt" idx="18"/>
          </p:nvPr>
        </p:nvSpPr>
        <p:spPr>
          <a:xfrm>
            <a:off x="503640" y="5164560"/>
            <a:ext cx="2344680" cy="38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bg-BG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4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3.jpeg"/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image" Target="../media/image11.jpeg"/><Relationship Id="rId3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image" Target="../media/image13.jpeg"/><Relationship Id="rId3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image" Target="../media/image15.png"/><Relationship Id="rId3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image" Target="../media/image18.jpeg"/><Relationship Id="rId3" Type="http://schemas.openxmlformats.org/officeDocument/2006/relationships/image" Target="../media/image17.png"/><Relationship Id="rId4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image" Target="../media/image22.jpeg"/><Relationship Id="rId3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3.jpeg"/><Relationship Id="rId2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image" Target="../media/image26.jpeg"/><Relationship Id="rId3" Type="http://schemas.openxmlformats.org/officeDocument/2006/relationships/slideLayout" Target="../slideLayouts/slideLayout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slideLayout" Target="../slideLayouts/slideLayout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slideLayout" Target="../slideLayouts/slideLayout1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slideLayout" Target="../slideLayouts/slideLayout1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30.jpeg"/><Relationship Id="rId2" Type="http://schemas.openxmlformats.org/officeDocument/2006/relationships/slideLayout" Target="../slideLayouts/slideLayout1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31.jpeg"/><Relationship Id="rId2" Type="http://schemas.openxmlformats.org/officeDocument/2006/relationships/slideLayout" Target="../slideLayouts/slideLayout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32.jpeg"/><Relationship Id="rId2" Type="http://schemas.openxmlformats.org/officeDocument/2006/relationships/slideLayout" Target="../slideLayouts/slideLayout1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33.jpeg"/><Relationship Id="rId2" Type="http://schemas.openxmlformats.org/officeDocument/2006/relationships/slideLayout" Target="../slideLayouts/slideLayout1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34.jpeg"/><Relationship Id="rId2" Type="http://schemas.openxmlformats.org/officeDocument/2006/relationships/slideLayout" Target="../slideLayouts/slideLayout1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35.jpeg"/><Relationship Id="rId2" Type="http://schemas.openxmlformats.org/officeDocument/2006/relationships/slideLayout" Target="../slideLayouts/slideLayout1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36.jpeg"/><Relationship Id="rId2" Type="http://schemas.openxmlformats.org/officeDocument/2006/relationships/slideLayout" Target="../slideLayouts/slideLayout1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2290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"/>
          <p:cNvPicPr/>
          <p:nvPr/>
        </p:nvPicPr>
        <p:blipFill>
          <a:blip r:embed="rId1"/>
          <a:stretch/>
        </p:blipFill>
        <p:spPr>
          <a:xfrm>
            <a:off x="863640" y="6480"/>
            <a:ext cx="8420040" cy="5695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6" name=""/>
          <p:cNvSpPr/>
          <p:nvPr/>
        </p:nvSpPr>
        <p:spPr>
          <a:xfrm>
            <a:off x="3563640" y="404640"/>
            <a:ext cx="5396040" cy="173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90000"/>
              </a:lnSpc>
            </a:pPr>
            <a:r>
              <a:rPr lang="bg-BG" sz="7200" b="1" u="none" strike="noStrike">
                <a:solidFill>
                  <a:srgbClr val="6666ff"/>
                </a:solidFill>
                <a:effectLst/>
                <a:uFillTx/>
                <a:latin typeface="Constantia"/>
                <a:ea typeface="DejaVu Sans"/>
              </a:rPr>
              <a:t>HAKİMLER</a:t>
            </a:r>
            <a:r>
              <a:rPr lang="bg-BG" sz="4800" b="1" u="none" strike="noStrike">
                <a:solidFill>
                  <a:srgbClr val="000000"/>
                </a:solidFill>
                <a:effectLst/>
                <a:uFillTx/>
                <a:latin typeface="Constantia"/>
                <a:ea typeface="DejaVu Sans"/>
              </a:rPr>
              <a:t> kitabı</a:t>
            </a:r>
            <a:endParaRPr lang="bg-BG" sz="4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" name=""/>
          <p:cNvSpPr/>
          <p:nvPr/>
        </p:nvSpPr>
        <p:spPr>
          <a:xfrm>
            <a:off x="5940000" y="2592000"/>
            <a:ext cx="3166920" cy="100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3600" b="1" u="none" strike="noStrike">
                <a:solidFill>
                  <a:srgbClr val="7cfc00"/>
                </a:solidFill>
                <a:effectLst/>
                <a:uFillTx/>
                <a:latin typeface="Segoe UI Semibold"/>
                <a:ea typeface="DejaVu Sans"/>
              </a:rPr>
              <a:t>6. </a:t>
            </a:r>
            <a:r>
              <a:rPr lang="bg-BG" sz="4000" b="1" u="none" strike="noStrike">
                <a:solidFill>
                  <a:srgbClr val="7cfc00"/>
                </a:solidFill>
                <a:effectLst/>
                <a:uFillTx/>
                <a:latin typeface="Segoe UI Semibold"/>
                <a:ea typeface="DejaVu Sans"/>
              </a:rPr>
              <a:t>AVİMELEK</a:t>
            </a:r>
            <a:r>
              <a:rPr lang="bg-BG" sz="2600" b="1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endParaRPr lang="bg-BG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bg-BG" sz="200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(bölüm 9)</a:t>
            </a:r>
            <a:endParaRPr lang="bg-BG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f4f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"/>
          <p:cNvSpPr/>
          <p:nvPr/>
        </p:nvSpPr>
        <p:spPr>
          <a:xfrm>
            <a:off x="2160000" y="1008000"/>
            <a:ext cx="5145480" cy="4677480"/>
          </a:xfrm>
          <a:prstGeom prst="rect">
            <a:avLst/>
          </a:prstGeom>
          <a:solidFill>
            <a:srgbClr val="fff0f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44000" bIns="45000" anchor="t">
            <a:noAutofit/>
          </a:bodyPr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</a:t>
            </a:r>
            <a:r>
              <a:rPr lang="bg-BG" sz="1800" b="1" u="none" strike="noStrik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 Ana bölüm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: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    Baskılar ve kurtarıcılar</a:t>
            </a: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(3:7 - 16:31)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A. Otniel - Aram'a (Suriye'ye) karşı (3:7-11)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	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B. Ehut - Moavlılara karşı (3:12-30)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	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    1. Şamgar (3:31)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567"/>
              </a:spcBef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C. Debora - Kenanlılara karşı (bölüm 4-5)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	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D. Gidyon - Midyanlılara karşı (bölüm 6-8)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	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    -   Avimelek, anti-hakim (bölüm 9)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    2. Tola (10:1-2)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    3. Yair (10:3-5)    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567"/>
              </a:spcBef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E. Yiftah - Ammonlulara karşı  (10:6 - 12:7)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	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    4. İvsan (12:8-10)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    5. Elon (12:11-12)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    6. Avdon (12:13-15)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   F.  Şimşon - Filistilere karşı  (bölüm 13-16)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	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"/>
          <p:cNvSpPr/>
          <p:nvPr/>
        </p:nvSpPr>
        <p:spPr>
          <a:xfrm>
            <a:off x="2412000" y="180000"/>
            <a:ext cx="4749480" cy="699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4000" b="1" u="none" strike="noStrike">
                <a:solidFill>
                  <a:srgbClr val="87cefa"/>
                </a:solidFill>
                <a:effectLst/>
                <a:uFillTx/>
                <a:latin typeface="Cambria"/>
                <a:ea typeface="DejaVu Sans"/>
              </a:rPr>
              <a:t>HAKİMLER - iskelet</a:t>
            </a:r>
            <a:endParaRPr lang="bg-BG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" name=""/>
          <p:cNvSpPr/>
          <p:nvPr/>
        </p:nvSpPr>
        <p:spPr>
          <a:xfrm>
            <a:off x="0" y="1008000"/>
            <a:ext cx="2301480" cy="4677480"/>
          </a:xfrm>
          <a:prstGeom prst="rect">
            <a:avLst/>
          </a:prstGeom>
          <a:solidFill>
            <a:srgbClr val="98fb9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44000" rIns="90000" tIns="144000" bIns="45000" anchor="t">
            <a:no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Giriş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: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İsrail'in suçu</a:t>
            </a:r>
            <a:r>
              <a:rPr lang="bg-BG" sz="1800" b="0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(1:1 - 3:6)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bg-BG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1. İsrailin birinci suçu: düşmanlarını tam yenmediler  (1:1 - 2:5)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bg-BG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2. İsrailin ikinci suçu: Rabbe karşı gittler  (2:6 - 3:6)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"/>
          <p:cNvSpPr/>
          <p:nvPr/>
        </p:nvSpPr>
        <p:spPr>
          <a:xfrm>
            <a:off x="7128000" y="1008000"/>
            <a:ext cx="2949480" cy="4677480"/>
          </a:xfrm>
          <a:prstGeom prst="rect">
            <a:avLst/>
          </a:prstGeom>
          <a:solidFill>
            <a:srgbClr val="f0e68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216000" rIns="90000" tIns="144000" bIns="45000" anchor="t">
            <a:no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Ekleme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: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850"/>
              </a:spcAft>
            </a:pPr>
            <a:r>
              <a:rPr lang="bg-BG" sz="1800" b="1" u="none" strike="noStrik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Hakimler zamanındaki düşkünlük</a:t>
            </a:r>
            <a:r>
              <a:rPr lang="bg-BG" sz="1800" b="0" u="none" strike="noStrike">
                <a:solidFill>
                  <a:srgbClr val="b22222"/>
                </a:solidFill>
                <a:effectLst/>
                <a:uFillTx/>
                <a:latin typeface="Trebuchet MS"/>
                <a:ea typeface="DejaVu Sans"/>
              </a:rPr>
              <a:t>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(b.17-21)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85784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1. Birinci örnek: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85784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      dinsel düşkünlük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	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85784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Danlılar: zorbacılıkla putperestlik (b.18)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857840"/>
              </a:tabLst>
            </a:pPr>
            <a:endParaRPr lang="bg-BG" sz="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85784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2. İkinci örnek: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85784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      ahlaki düşkünlük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	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85784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Mika: kiralık Allah görevlisi (b.17)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85784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Levilinin cariyesi ve Giva kasabası (b.19)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857840"/>
              </a:tabLs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Benyaminlilerle iç savaş  (b.20-21)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f4f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"/>
          <p:cNvPicPr/>
          <p:nvPr/>
        </p:nvPicPr>
        <p:blipFill>
          <a:blip r:embed="rId1"/>
          <a:srcRect l="10598" t="0" r="0" b="0"/>
          <a:stretch/>
        </p:blipFill>
        <p:spPr>
          <a:xfrm>
            <a:off x="950760" y="720000"/>
            <a:ext cx="1874160" cy="1671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" name=""/>
          <p:cNvPicPr/>
          <p:nvPr/>
        </p:nvPicPr>
        <p:blipFill>
          <a:blip r:embed="rId2"/>
          <a:stretch/>
        </p:blipFill>
        <p:spPr>
          <a:xfrm>
            <a:off x="2960640" y="720000"/>
            <a:ext cx="2000160" cy="1671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" name=""/>
          <p:cNvPicPr/>
          <p:nvPr/>
        </p:nvPicPr>
        <p:blipFill>
          <a:blip r:embed="rId3"/>
          <a:srcRect l="0" t="0" r="0" b="36258"/>
          <a:stretch/>
        </p:blipFill>
        <p:spPr>
          <a:xfrm>
            <a:off x="5097600" y="720000"/>
            <a:ext cx="2023200" cy="1671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5" name=""/>
          <p:cNvPicPr/>
          <p:nvPr/>
        </p:nvPicPr>
        <p:blipFill>
          <a:blip r:embed="rId4"/>
          <a:srcRect l="33985" t="0" r="19799" b="0"/>
          <a:stretch/>
        </p:blipFill>
        <p:spPr>
          <a:xfrm>
            <a:off x="7253640" y="720000"/>
            <a:ext cx="1851840" cy="1671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6" name=""/>
          <p:cNvPicPr/>
          <p:nvPr/>
        </p:nvPicPr>
        <p:blipFill>
          <a:blip r:embed="rId5">
            <a:grayscl/>
          </a:blip>
          <a:srcRect l="53307" t="0" r="0" b="0"/>
          <a:stretch/>
        </p:blipFill>
        <p:spPr>
          <a:xfrm>
            <a:off x="1647720" y="3483000"/>
            <a:ext cx="1835640" cy="1684080"/>
          </a:xfrm>
          <a:prstGeom prst="rect">
            <a:avLst/>
          </a:prstGeom>
          <a:noFill/>
          <a:ln w="38160">
            <a:solidFill>
              <a:srgbClr val="000000"/>
            </a:solidFill>
            <a:round/>
          </a:ln>
        </p:spPr>
      </p:pic>
      <p:pic>
        <p:nvPicPr>
          <p:cNvPr id="47" name=""/>
          <p:cNvPicPr/>
          <p:nvPr/>
        </p:nvPicPr>
        <p:blipFill>
          <a:blip r:embed="rId6"/>
          <a:srcRect l="0" t="0" r="0" b="45351"/>
          <a:stretch/>
        </p:blipFill>
        <p:spPr>
          <a:xfrm>
            <a:off x="3791160" y="3483000"/>
            <a:ext cx="2011680" cy="1698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8" name=""/>
          <p:cNvPicPr/>
          <p:nvPr/>
        </p:nvPicPr>
        <p:blipFill>
          <a:blip r:embed="rId7"/>
          <a:srcRect l="0" t="5670" r="13991" b="57445"/>
          <a:stretch/>
        </p:blipFill>
        <p:spPr>
          <a:xfrm>
            <a:off x="6117840" y="3517560"/>
            <a:ext cx="1943640" cy="1636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9" name=""/>
          <p:cNvSpPr/>
          <p:nvPr/>
        </p:nvSpPr>
        <p:spPr>
          <a:xfrm>
            <a:off x="684000" y="2402640"/>
            <a:ext cx="1869480" cy="485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bg-BG" sz="2600" b="1" u="none" strike="noStrike">
                <a:solidFill>
                  <a:srgbClr val="ffa500"/>
                </a:solidFill>
                <a:effectLst/>
                <a:uFillTx/>
                <a:latin typeface="Arial"/>
                <a:ea typeface="DejaVu Sans"/>
              </a:rPr>
              <a:t>1. Otniel</a:t>
            </a:r>
            <a:endParaRPr lang="bg-BG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" name=""/>
          <p:cNvSpPr/>
          <p:nvPr/>
        </p:nvSpPr>
        <p:spPr>
          <a:xfrm>
            <a:off x="2988000" y="2403000"/>
            <a:ext cx="1869480" cy="485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bg-BG" sz="2600" b="1" u="none" strike="noStrike">
                <a:solidFill>
                  <a:srgbClr val="ffa500"/>
                </a:solidFill>
                <a:effectLst/>
                <a:uFillTx/>
                <a:latin typeface="Arial"/>
                <a:ea typeface="DejaVu Sans"/>
              </a:rPr>
              <a:t>2. Ehut</a:t>
            </a:r>
            <a:endParaRPr lang="bg-BG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" name=""/>
          <p:cNvSpPr/>
          <p:nvPr/>
        </p:nvSpPr>
        <p:spPr>
          <a:xfrm>
            <a:off x="5148000" y="2403000"/>
            <a:ext cx="1869480" cy="485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bg-BG" sz="2600" b="1" u="none" strike="noStrike">
                <a:solidFill>
                  <a:srgbClr val="ffa500"/>
                </a:solidFill>
                <a:effectLst/>
                <a:uFillTx/>
                <a:latin typeface="Arial"/>
                <a:ea typeface="DejaVu Sans"/>
              </a:rPr>
              <a:t>3. Debora</a:t>
            </a:r>
            <a:endParaRPr lang="bg-BG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" name=""/>
          <p:cNvSpPr/>
          <p:nvPr/>
        </p:nvSpPr>
        <p:spPr>
          <a:xfrm>
            <a:off x="7272000" y="2403360"/>
            <a:ext cx="1869480" cy="485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bg-BG" sz="2600" b="1" u="none" strike="noStrike">
                <a:solidFill>
                  <a:srgbClr val="ffa500"/>
                </a:solidFill>
                <a:effectLst/>
                <a:uFillTx/>
                <a:latin typeface="Arial"/>
                <a:ea typeface="DejaVu Sans"/>
              </a:rPr>
              <a:t>4. Gidyon</a:t>
            </a:r>
            <a:endParaRPr lang="bg-BG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" name=""/>
          <p:cNvSpPr/>
          <p:nvPr/>
        </p:nvSpPr>
        <p:spPr>
          <a:xfrm>
            <a:off x="1548000" y="5210640"/>
            <a:ext cx="1869480" cy="485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bg-BG" sz="2600" b="1" u="none" strike="noStrike">
                <a:solidFill>
                  <a:srgbClr val="a9a9a9"/>
                </a:solidFill>
                <a:effectLst/>
                <a:uFillTx/>
                <a:latin typeface="Arial"/>
                <a:ea typeface="DejaVu Sans"/>
              </a:rPr>
              <a:t>Avimelek</a:t>
            </a:r>
            <a:endParaRPr lang="bg-BG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" name=""/>
          <p:cNvSpPr/>
          <p:nvPr/>
        </p:nvSpPr>
        <p:spPr>
          <a:xfrm>
            <a:off x="3888000" y="5193000"/>
            <a:ext cx="1869480" cy="485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bg-BG" sz="2600" b="1" u="none" strike="noStrike">
                <a:solidFill>
                  <a:srgbClr val="ffa500"/>
                </a:solidFill>
                <a:effectLst/>
                <a:uFillTx/>
                <a:latin typeface="Arial"/>
                <a:ea typeface="DejaVu Sans"/>
              </a:rPr>
              <a:t>5. Yiftah</a:t>
            </a:r>
            <a:endParaRPr lang="bg-BG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" name=""/>
          <p:cNvSpPr/>
          <p:nvPr/>
        </p:nvSpPr>
        <p:spPr>
          <a:xfrm>
            <a:off x="6192000" y="5193000"/>
            <a:ext cx="1869480" cy="485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bg-BG" sz="2600" b="1" u="none" strike="noStrike">
                <a:solidFill>
                  <a:srgbClr val="ffa500"/>
                </a:solidFill>
                <a:effectLst/>
                <a:uFillTx/>
                <a:latin typeface="Arial"/>
                <a:ea typeface="DejaVu Sans"/>
              </a:rPr>
              <a:t>6. Şimşon</a:t>
            </a:r>
            <a:endParaRPr lang="bg-BG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" name=""/>
          <p:cNvSpPr/>
          <p:nvPr/>
        </p:nvSpPr>
        <p:spPr>
          <a:xfrm>
            <a:off x="2340000" y="2775600"/>
            <a:ext cx="5181480" cy="698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algn="ctr">
              <a:lnSpc>
                <a:spcPct val="100000"/>
              </a:lnSpc>
            </a:pPr>
            <a:r>
              <a:rPr lang="bg-BG" sz="4000" b="1" u="none" strike="noStrike">
                <a:solidFill>
                  <a:srgbClr val="87cefa"/>
                </a:solidFill>
                <a:effectLst/>
                <a:uFillTx/>
                <a:latin typeface="Constantia"/>
                <a:ea typeface="DejaVu Sans"/>
              </a:rPr>
              <a:t>Büyük hakimler</a:t>
            </a:r>
            <a:endParaRPr lang="bg-BG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720" y="-3960"/>
            <a:ext cx="10077120" cy="54432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3200" b="1" u="none" strike="noStrike">
                <a:solidFill>
                  <a:srgbClr val="000066"/>
                </a:solidFill>
                <a:effectLst/>
                <a:uFillTx/>
                <a:latin typeface="Trebuchet MS"/>
              </a:rPr>
              <a:t>HAKİMLER kitabı -</a:t>
            </a:r>
            <a:r>
              <a:rPr lang="bg-BG" sz="3200" b="1" u="none" strike="noStrike">
                <a:solidFill>
                  <a:srgbClr val="000080"/>
                </a:solidFill>
                <a:effectLst/>
                <a:uFillTx/>
                <a:latin typeface="Trebuchet MS"/>
              </a:rPr>
              <a:t> </a:t>
            </a:r>
            <a:r>
              <a:rPr lang="bg-BG" sz="3200" b="1" u="none" strike="noStrike">
                <a:solidFill>
                  <a:srgbClr val="ff3333"/>
                </a:solidFill>
                <a:effectLst/>
                <a:uFillTx/>
                <a:latin typeface="Trebuchet MS"/>
              </a:rPr>
              <a:t>Giriş</a:t>
            </a:r>
            <a:endParaRPr lang="bg-BG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f4f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720" y="-3960"/>
            <a:ext cx="10077120" cy="54432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</a:rPr>
              <a:t>Baskılar ve kurtarıcılar - </a:t>
            </a:r>
            <a:r>
              <a:rPr lang="bg-BG" sz="2400" b="1" u="none" strike="noStrike">
                <a:solidFill>
                  <a:srgbClr val="000080"/>
                </a:solidFill>
                <a:effectLst/>
                <a:uFillTx/>
                <a:latin typeface="Trebuchet MS"/>
              </a:rPr>
              <a:t> </a:t>
            </a:r>
            <a:r>
              <a:rPr lang="bg-BG" sz="3200" b="1" u="none" strike="noStrike">
                <a:solidFill>
                  <a:srgbClr val="ff3333"/>
                </a:solidFill>
                <a:effectLst/>
                <a:uFillTx/>
                <a:latin typeface="Trebuchet MS"/>
              </a:rPr>
              <a:t>6. AVİMELEK </a:t>
            </a:r>
            <a:r>
              <a:rPr lang="bg-BG" sz="2400" b="1" u="none" strike="noStrike">
                <a:solidFill>
                  <a:srgbClr val="8b4513"/>
                </a:solidFill>
                <a:effectLst/>
                <a:uFillTx/>
                <a:latin typeface="Trebuchet MS"/>
              </a:rPr>
              <a:t>(b. 9)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59" name=""/>
          <p:cNvGrpSpPr/>
          <p:nvPr/>
        </p:nvGrpSpPr>
        <p:grpSpPr>
          <a:xfrm>
            <a:off x="-72000" y="2137680"/>
            <a:ext cx="10149840" cy="3549240"/>
            <a:chOff x="-72000" y="2137680"/>
            <a:chExt cx="10149840" cy="3549240"/>
          </a:xfrm>
        </p:grpSpPr>
        <p:sp>
          <p:nvSpPr>
            <p:cNvPr id="60" name=""/>
            <p:cNvSpPr/>
            <p:nvPr/>
          </p:nvSpPr>
          <p:spPr>
            <a:xfrm>
              <a:off x="108360" y="4932000"/>
              <a:ext cx="3994920" cy="363960"/>
            </a:xfrm>
            <a:prstGeom prst="rect">
              <a:avLst/>
            </a:prstGeom>
            <a:solidFill>
              <a:srgbClr val="2f4f4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marL="216000" indent="-216000">
                <a:lnSpc>
                  <a:spcPct val="100000"/>
                </a:lnSpc>
                <a:spcAft>
                  <a:spcPts val="567"/>
                </a:spcAft>
                <a:buClr>
                  <a:srgbClr val="ffffff"/>
                </a:buClr>
                <a:buSzPct val="45000"/>
                <a:buFont typeface="Wingdings" charset="2"/>
                <a:buChar char=""/>
              </a:pPr>
              <a:r>
                <a:rPr lang="bg-BG" sz="1800" b="0" u="none" strike="noStrike">
                  <a:solidFill>
                    <a:srgbClr val="ffffff"/>
                  </a:solidFill>
                  <a:effectLst/>
                  <a:uFillTx/>
                  <a:latin typeface="Trebuchet MS"/>
                  <a:ea typeface="DejaVu Sans"/>
                </a:rPr>
                <a:t>Midyan bölgesi bugünkü Suudi </a:t>
              </a:r>
              <a:endParaRPr lang="bg-BG" sz="1800" b="0" u="none" strike="noStrik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61" name="Picture 3"/>
            <p:cNvPicPr/>
            <p:nvPr/>
          </p:nvPicPr>
          <p:blipFill>
            <a:blip r:embed="rId1"/>
            <a:srcRect l="0" t="0" r="0" b="10827"/>
            <a:stretch/>
          </p:blipFill>
          <p:spPr>
            <a:xfrm>
              <a:off x="-15840" y="2137680"/>
              <a:ext cx="10093680" cy="35492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62" name=""/>
            <p:cNvSpPr/>
            <p:nvPr/>
          </p:nvSpPr>
          <p:spPr>
            <a:xfrm>
              <a:off x="7668000" y="2223000"/>
              <a:ext cx="1403280" cy="341280"/>
            </a:xfrm>
            <a:prstGeom prst="rect">
              <a:avLst/>
            </a:prstGeom>
            <a:solidFill>
              <a:srgbClr val="afeee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 anchorCtr="1">
              <a:spAutoFit/>
            </a:bodyPr>
            <a:p>
              <a:pPr algn="ctr">
                <a:lnSpc>
                  <a:spcPct val="100000"/>
                </a:lnSpc>
              </a:pPr>
              <a:r>
                <a:rPr lang="bg-BG" sz="1700" b="1" u="none" strike="noStrike">
                  <a:solidFill>
                    <a:srgbClr val="00008b"/>
                  </a:solidFill>
                  <a:effectLst/>
                  <a:uFillTx/>
                  <a:latin typeface="Trebuchet MS"/>
                  <a:ea typeface="DejaVu Sans"/>
                </a:rPr>
                <a:t>Eval tepesi</a:t>
              </a:r>
              <a:endParaRPr lang="bg-BG" sz="17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3" name=""/>
            <p:cNvSpPr/>
            <p:nvPr/>
          </p:nvSpPr>
          <p:spPr>
            <a:xfrm>
              <a:off x="2268000" y="2238840"/>
              <a:ext cx="2051280" cy="341280"/>
            </a:xfrm>
            <a:prstGeom prst="rect">
              <a:avLst/>
            </a:prstGeom>
            <a:solidFill>
              <a:srgbClr val="afeee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 anchorCtr="1">
              <a:spAutoFit/>
            </a:bodyPr>
            <a:p>
              <a:pPr algn="ctr">
                <a:lnSpc>
                  <a:spcPct val="100000"/>
                </a:lnSpc>
              </a:pPr>
              <a:r>
                <a:rPr lang="bg-BG" sz="1700" b="1" u="none" strike="noStrike">
                  <a:solidFill>
                    <a:srgbClr val="00008b"/>
                  </a:solidFill>
                  <a:effectLst/>
                  <a:uFillTx/>
                  <a:latin typeface="Trebuchet MS"/>
                  <a:ea typeface="DejaVu Sans"/>
                </a:rPr>
                <a:t>Gerizim tepesi</a:t>
              </a:r>
              <a:endParaRPr lang="bg-BG" sz="17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4" name=""/>
            <p:cNvSpPr/>
            <p:nvPr/>
          </p:nvSpPr>
          <p:spPr>
            <a:xfrm>
              <a:off x="-72000" y="2199960"/>
              <a:ext cx="2483280" cy="325800"/>
            </a:xfrm>
            <a:prstGeom prst="rect">
              <a:avLst/>
            </a:prstGeom>
            <a:solidFill>
              <a:srgbClr val="afeee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 anchorCtr="1">
              <a:spAutoFit/>
            </a:bodyPr>
            <a:p>
              <a:pPr algn="ctr">
                <a:lnSpc>
                  <a:spcPct val="100000"/>
                </a:lnSpc>
              </a:pPr>
              <a:r>
                <a:rPr lang="bg-BG" sz="1600" b="1" u="none" strike="noStrike">
                  <a:solidFill>
                    <a:srgbClr val="2f4f4f"/>
                  </a:solidFill>
                  <a:effectLst/>
                  <a:uFillTx/>
                  <a:latin typeface="Trebuchet MS"/>
                  <a:ea typeface="DejaVu Sans"/>
                </a:rPr>
                <a:t>Samiriyelilerin tapınağı</a:t>
              </a:r>
              <a:endParaRPr lang="bg-BG" sz="16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5" name=""/>
            <p:cNvSpPr/>
            <p:nvPr/>
          </p:nvSpPr>
          <p:spPr>
            <a:xfrm>
              <a:off x="5472000" y="2181600"/>
              <a:ext cx="1079280" cy="424440"/>
            </a:xfrm>
            <a:prstGeom prst="rect">
              <a:avLst/>
            </a:prstGeom>
            <a:solidFill>
              <a:srgbClr val="afeee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 anchorCtr="1">
              <a:spAutoFit/>
            </a:bodyPr>
            <a:p>
              <a:pPr algn="ctr">
                <a:lnSpc>
                  <a:spcPct val="100000"/>
                </a:lnSpc>
              </a:pPr>
              <a:r>
                <a:rPr lang="bg-BG" sz="2200" b="1" u="none" strike="noStrike">
                  <a:solidFill>
                    <a:srgbClr val="ff0000"/>
                  </a:solidFill>
                  <a:effectLst/>
                  <a:uFillTx/>
                  <a:latin typeface="Trebuchet MS"/>
                  <a:ea typeface="DejaVu Sans"/>
                </a:rPr>
                <a:t>ŞEKEM</a:t>
              </a:r>
              <a:endParaRPr lang="bg-BG" sz="2200" b="0" u="none" strike="noStrike">
                <a:solidFill>
                  <a:srgbClr val="ff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6" name=""/>
            <p:cNvSpPr/>
            <p:nvPr/>
          </p:nvSpPr>
          <p:spPr>
            <a:xfrm>
              <a:off x="648000" y="5112000"/>
              <a:ext cx="1943280" cy="427680"/>
            </a:xfrm>
            <a:prstGeom prst="rect">
              <a:avLst/>
            </a:prstGeom>
            <a:solidFill>
              <a:srgbClr val="8b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 anchorCtr="1">
              <a:spAutoFit/>
            </a:bodyPr>
            <a:p>
              <a:pPr algn="ctr">
                <a:lnSpc>
                  <a:spcPct val="100000"/>
                </a:lnSpc>
              </a:pPr>
              <a:r>
                <a:rPr lang="bg-BG" sz="1800" b="1" u="none" strike="noStrike">
                  <a:solidFill>
                    <a:srgbClr val="ffffff"/>
                  </a:solidFill>
                  <a:effectLst/>
                  <a:uFillTx/>
                  <a:latin typeface="Corbel"/>
                  <a:ea typeface="DejaVu Sans"/>
                </a:rPr>
                <a:t>Yakub'un kuyusu</a:t>
              </a:r>
              <a:endParaRPr lang="bg-BG" sz="1800" b="0" u="none" strike="noStrik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67" name=""/>
          <p:cNvSpPr/>
          <p:nvPr/>
        </p:nvSpPr>
        <p:spPr>
          <a:xfrm>
            <a:off x="6588000" y="599040"/>
            <a:ext cx="3492000" cy="194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4. Yotam'in laneti (Hakimler 9)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f0e68c"/>
                </a:solidFill>
                <a:effectLst/>
                <a:uFillTx/>
                <a:latin typeface="Trebuchet MS"/>
                <a:ea typeface="DejaVu Sans"/>
              </a:rPr>
              <a:t>5. Samiriyeliler tapınak kuruyor,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f0e68c"/>
                </a:solidFill>
                <a:effectLst/>
                <a:uFillTx/>
                <a:latin typeface="Trebuchet MS"/>
                <a:ea typeface="DejaVu Sans"/>
              </a:rPr>
              <a:t>    İsrailliler yıkıyor (-110 yıl)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6. "Ne bu dağda, ne o dağda"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    (Yuhanna 4)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8" name=""/>
          <p:cNvSpPr/>
          <p:nvPr/>
        </p:nvSpPr>
        <p:spPr>
          <a:xfrm>
            <a:off x="37440" y="576000"/>
            <a:ext cx="2337840" cy="149184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20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9:1 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Yerubbaal'ın oğlu Avimelek, dayı-larının bulunduğu </a:t>
            </a:r>
            <a:r>
              <a:rPr lang="bg-BG" sz="1800" b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Şekem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Kenti'ne giderek...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"/>
          <p:cNvSpPr/>
          <p:nvPr/>
        </p:nvSpPr>
        <p:spPr>
          <a:xfrm>
            <a:off x="2376000" y="599040"/>
            <a:ext cx="4283280" cy="194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f0e68c"/>
                </a:solidFill>
                <a:effectLst/>
                <a:uFillTx/>
                <a:latin typeface="Trebuchet MS"/>
                <a:ea typeface="DejaVu Sans"/>
              </a:rPr>
              <a:t>1. İbrahim sunak kaldırıyor (Yar 12:5-7)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2. Yakup oraya yerleşiyor - Dina olayı, 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    Hamor/Şekem (Yar 35)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f0e68c"/>
                </a:solidFill>
                <a:effectLst/>
                <a:uFillTx/>
                <a:latin typeface="Trebuchet MS"/>
                <a:ea typeface="DejaVu Sans"/>
              </a:rPr>
              <a:t>3. Bereketler ve lanetler 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f0e68c"/>
                </a:solidFill>
                <a:effectLst/>
                <a:uFillTx/>
                <a:latin typeface="Trebuchet MS"/>
                <a:ea typeface="DejaVu Sans"/>
              </a:rPr>
              <a:t>    (Yasa 27, Yeşu 8)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f4f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"/>
          <p:cNvPicPr/>
          <p:nvPr/>
        </p:nvPicPr>
        <p:blipFill>
          <a:blip r:embed="rId1"/>
          <a:stretch/>
        </p:blipFill>
        <p:spPr>
          <a:xfrm>
            <a:off x="-36000" y="563760"/>
            <a:ext cx="5184000" cy="5124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720" y="-3960"/>
            <a:ext cx="10077120" cy="54432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</a:rPr>
              <a:t>Baskılar ve kurtarıcılar - </a:t>
            </a:r>
            <a:r>
              <a:rPr lang="bg-BG" sz="2400" b="1" u="none" strike="noStrike">
                <a:solidFill>
                  <a:srgbClr val="000080"/>
                </a:solidFill>
                <a:effectLst/>
                <a:uFillTx/>
                <a:latin typeface="Trebuchet MS"/>
              </a:rPr>
              <a:t> </a:t>
            </a:r>
            <a:r>
              <a:rPr lang="bg-BG" sz="3200" b="1" u="none" strike="noStrike">
                <a:solidFill>
                  <a:srgbClr val="ff3333"/>
                </a:solidFill>
                <a:effectLst/>
                <a:uFillTx/>
                <a:latin typeface="Trebuchet MS"/>
              </a:rPr>
              <a:t>6. AVİMELEK </a:t>
            </a:r>
            <a:r>
              <a:rPr lang="bg-BG" sz="2400" b="1" u="none" strike="noStrike">
                <a:solidFill>
                  <a:srgbClr val="8b4513"/>
                </a:solidFill>
                <a:effectLst/>
                <a:uFillTx/>
                <a:latin typeface="Trebuchet MS"/>
              </a:rPr>
              <a:t>(b. 9)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2" name=""/>
          <p:cNvPicPr/>
          <p:nvPr/>
        </p:nvPicPr>
        <p:blipFill>
          <a:blip r:embed="rId2"/>
          <a:srcRect l="0" t="-189" r="2775" b="0"/>
          <a:stretch/>
        </p:blipFill>
        <p:spPr>
          <a:xfrm>
            <a:off x="5092560" y="540000"/>
            <a:ext cx="4987080" cy="5139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3" name=""/>
          <p:cNvSpPr/>
          <p:nvPr/>
        </p:nvSpPr>
        <p:spPr>
          <a:xfrm>
            <a:off x="72000" y="612000"/>
            <a:ext cx="5868000" cy="149256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20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9:1-2   </a:t>
            </a: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onlara ve annesinin boyundan gelen herkese şöyle dedi: </a:t>
            </a: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"Şekem halkına şunu duyurun: 'Sizin için hangisi daha iyi? Gidyon'un </a:t>
            </a:r>
            <a:r>
              <a:rPr lang="bg-BG" sz="1800" b="0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yetmiş oğlu tarafından yönetilmek mi, yoksa bir kişi tarafından yönetilmek mi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? Unutmayın ki ben sizinle aynı etten, aynı kandanım." 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"/>
          <p:cNvSpPr/>
          <p:nvPr/>
        </p:nvSpPr>
        <p:spPr>
          <a:xfrm>
            <a:off x="2124000" y="3708000"/>
            <a:ext cx="252000" cy="252000"/>
          </a:xfrm>
          <a:prstGeom prst="diamond">
            <a:avLst/>
          </a:prstGeom>
          <a:solidFill>
            <a:srgbClr val="ffff00"/>
          </a:solidFill>
          <a:ln w="126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6120" rIns="96120" tIns="51120" bIns="51120" anchor="ctr">
            <a:noAutofit/>
          </a:bodyPr>
          <a:p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"/>
          <p:cNvSpPr/>
          <p:nvPr/>
        </p:nvSpPr>
        <p:spPr>
          <a:xfrm>
            <a:off x="2124000" y="2484000"/>
            <a:ext cx="252000" cy="252000"/>
          </a:xfrm>
          <a:prstGeom prst="diamond">
            <a:avLst/>
          </a:prstGeom>
          <a:solidFill>
            <a:srgbClr val="00bfff"/>
          </a:solidFill>
          <a:ln w="126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6120" rIns="96120" tIns="51120" bIns="51120" anchor="ctr">
            <a:noAutofit/>
          </a:bodyPr>
          <a:p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" name=""/>
          <p:cNvSpPr txBox="1"/>
          <p:nvPr/>
        </p:nvSpPr>
        <p:spPr>
          <a:xfrm>
            <a:off x="2196000" y="3361680"/>
            <a:ext cx="900000" cy="328320"/>
          </a:xfrm>
          <a:prstGeom prst="rect">
            <a:avLst/>
          </a:prstGeom>
          <a:solidFill>
            <a:srgbClr val="dcdcdc"/>
          </a:solidFill>
          <a:ln w="0">
            <a:noFill/>
          </a:ln>
        </p:spPr>
        <p:txBody>
          <a:bodyPr lIns="36000" rIns="36000" tIns="36000" bIns="36000" anchor="t" anchorCtr="1">
            <a:spAutoFit/>
          </a:bodyPr>
          <a:p>
            <a:pPr algn="ctr"/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Şekem</a:t>
            </a:r>
            <a:endParaRPr lang="bg-BG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"/>
          <p:cNvSpPr txBox="1"/>
          <p:nvPr/>
        </p:nvSpPr>
        <p:spPr>
          <a:xfrm>
            <a:off x="1692000" y="2173680"/>
            <a:ext cx="684000" cy="328320"/>
          </a:xfrm>
          <a:prstGeom prst="rect">
            <a:avLst/>
          </a:prstGeom>
          <a:solidFill>
            <a:srgbClr val="dcdcdc"/>
          </a:solidFill>
          <a:ln w="0">
            <a:noFill/>
          </a:ln>
        </p:spPr>
        <p:txBody>
          <a:bodyPr lIns="36000" rIns="36000" tIns="36000" bIns="36000" anchor="t" anchorCtr="1">
            <a:spAutoFit/>
          </a:bodyPr>
          <a:p>
            <a:pPr algn="ctr"/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Ofra</a:t>
            </a:r>
            <a:endParaRPr lang="bg-BG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f4f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"/>
          <p:cNvPicPr/>
          <p:nvPr/>
        </p:nvPicPr>
        <p:blipFill>
          <a:blip r:embed="rId1"/>
          <a:srcRect l="17351" t="35361" r="22221" b="0"/>
          <a:stretch/>
        </p:blipFill>
        <p:spPr>
          <a:xfrm>
            <a:off x="720" y="540360"/>
            <a:ext cx="4859280" cy="5139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720" y="-3960"/>
            <a:ext cx="10077120" cy="54432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</a:rPr>
              <a:t>Baskılar ve kurtarıcılar - </a:t>
            </a:r>
            <a:r>
              <a:rPr lang="bg-BG" sz="2400" b="1" u="none" strike="noStrike">
                <a:solidFill>
                  <a:srgbClr val="000080"/>
                </a:solidFill>
                <a:effectLst/>
                <a:uFillTx/>
                <a:latin typeface="Trebuchet MS"/>
              </a:rPr>
              <a:t> </a:t>
            </a:r>
            <a:r>
              <a:rPr lang="bg-BG" sz="3200" b="1" u="none" strike="noStrike">
                <a:solidFill>
                  <a:srgbClr val="ff3333"/>
                </a:solidFill>
                <a:effectLst/>
                <a:uFillTx/>
                <a:latin typeface="Trebuchet MS"/>
              </a:rPr>
              <a:t>6. AVİMELEK </a:t>
            </a:r>
            <a:r>
              <a:rPr lang="bg-BG" sz="2400" b="1" u="none" strike="noStrike">
                <a:solidFill>
                  <a:srgbClr val="8b4513"/>
                </a:solidFill>
                <a:effectLst/>
                <a:uFillTx/>
                <a:latin typeface="Trebuchet MS"/>
              </a:rPr>
              <a:t>(b. 9)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"/>
          <p:cNvSpPr txBox="1"/>
          <p:nvPr/>
        </p:nvSpPr>
        <p:spPr>
          <a:xfrm>
            <a:off x="2268000" y="2461680"/>
            <a:ext cx="972000" cy="328320"/>
          </a:xfrm>
          <a:prstGeom prst="rect">
            <a:avLst/>
          </a:prstGeom>
          <a:solidFill>
            <a:srgbClr val="d2b48c"/>
          </a:solidFill>
          <a:ln w="0">
            <a:noFill/>
          </a:ln>
        </p:spPr>
        <p:txBody>
          <a:bodyPr lIns="36000" rIns="36000" tIns="36000" bIns="36000" anchor="t" anchorCtr="1">
            <a:spAutoFit/>
          </a:bodyPr>
          <a:p>
            <a:pPr algn="ctr"/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Şekem</a:t>
            </a:r>
            <a:endParaRPr lang="bg-BG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"/>
          <p:cNvSpPr/>
          <p:nvPr/>
        </p:nvSpPr>
        <p:spPr>
          <a:xfrm>
            <a:off x="2088000" y="2628000"/>
            <a:ext cx="252000" cy="252000"/>
          </a:xfrm>
          <a:prstGeom prst="diamond">
            <a:avLst/>
          </a:prstGeom>
          <a:solidFill>
            <a:srgbClr val="ffff00"/>
          </a:solidFill>
          <a:ln w="126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6120" rIns="96120" tIns="51120" bIns="51120" anchor="ctr">
            <a:noAutofit/>
          </a:bodyPr>
          <a:p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"/>
          <p:cNvSpPr txBox="1"/>
          <p:nvPr/>
        </p:nvSpPr>
        <p:spPr>
          <a:xfrm>
            <a:off x="2448000" y="2893680"/>
            <a:ext cx="828000" cy="328320"/>
          </a:xfrm>
          <a:prstGeom prst="rect">
            <a:avLst/>
          </a:prstGeom>
          <a:solidFill>
            <a:srgbClr val="d2b48c"/>
          </a:solidFill>
          <a:ln w="0">
            <a:noFill/>
          </a:ln>
        </p:spPr>
        <p:txBody>
          <a:bodyPr lIns="36000" rIns="36000" tIns="36000" bIns="36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Aruma</a:t>
            </a:r>
            <a:endParaRPr lang="bg-BG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"/>
          <p:cNvSpPr/>
          <p:nvPr/>
        </p:nvSpPr>
        <p:spPr>
          <a:xfrm>
            <a:off x="2196000" y="3024000"/>
            <a:ext cx="252000" cy="252000"/>
          </a:xfrm>
          <a:prstGeom prst="diamond">
            <a:avLst/>
          </a:prstGeom>
          <a:solidFill>
            <a:srgbClr val="0000ff"/>
          </a:solidFill>
          <a:ln w="126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6120" rIns="96120" tIns="51120" bIns="51120" anchor="ctr">
            <a:noAutofit/>
          </a:bodyPr>
          <a:p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4" name=""/>
          <p:cNvSpPr txBox="1"/>
          <p:nvPr/>
        </p:nvSpPr>
        <p:spPr>
          <a:xfrm>
            <a:off x="2160000" y="841680"/>
            <a:ext cx="648000" cy="328320"/>
          </a:xfrm>
          <a:prstGeom prst="rect">
            <a:avLst/>
          </a:prstGeom>
          <a:solidFill>
            <a:srgbClr val="d2b48c"/>
          </a:solidFill>
          <a:ln w="0">
            <a:noFill/>
          </a:ln>
        </p:spPr>
        <p:txBody>
          <a:bodyPr lIns="36000" rIns="36000" tIns="36000" bIns="36000" anchor="t" anchorCtr="1">
            <a:spAutoFit/>
          </a:bodyPr>
          <a:p>
            <a:pPr algn="ctr"/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Ofra</a:t>
            </a:r>
            <a:endParaRPr lang="bg-BG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" name=""/>
          <p:cNvSpPr/>
          <p:nvPr/>
        </p:nvSpPr>
        <p:spPr>
          <a:xfrm>
            <a:off x="1908000" y="900000"/>
            <a:ext cx="252000" cy="252000"/>
          </a:xfrm>
          <a:prstGeom prst="diamond">
            <a:avLst/>
          </a:prstGeom>
          <a:solidFill>
            <a:srgbClr val="ffffe0"/>
          </a:solidFill>
          <a:ln w="126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6120" rIns="96120" tIns="51120" bIns="51120" anchor="ctr">
            <a:noAutofit/>
          </a:bodyPr>
          <a:p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"/>
          <p:cNvSpPr/>
          <p:nvPr/>
        </p:nvSpPr>
        <p:spPr>
          <a:xfrm>
            <a:off x="5292360" y="1044000"/>
            <a:ext cx="4319640" cy="2847240"/>
          </a:xfrm>
          <a:prstGeom prst="rect">
            <a:avLst/>
          </a:prstGeom>
          <a:solidFill>
            <a:srgbClr val="2f4f4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800" b="1" u="none" strike="noStrik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Aruma</a:t>
            </a:r>
            <a:r>
              <a:rPr lang="bg-BG" sz="1800" b="0" u="none" strike="noStrik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 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Avimelek büyüyünce herhalde Aruma kasabasına yerleşti.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Aruma, Efraim bölgesinde bulunuyor.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Annesi ancak cariye olduğu için, Avimelek'in kral olma hakkı şüpheliydi.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Efraim bölgesinde kendini daha güven içinde hissetmiş olabilir.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f4f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"/>
          <p:cNvPicPr/>
          <p:nvPr/>
        </p:nvPicPr>
        <p:blipFill>
          <a:blip r:embed="rId1"/>
          <a:stretch/>
        </p:blipFill>
        <p:spPr>
          <a:xfrm>
            <a:off x="1036080" y="529920"/>
            <a:ext cx="8142480" cy="5140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8" name=""/>
          <p:cNvSpPr/>
          <p:nvPr/>
        </p:nvSpPr>
        <p:spPr>
          <a:xfrm>
            <a:off x="180000" y="684000"/>
            <a:ext cx="2052000" cy="286344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20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9:3-4 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3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Dayıları Avimelek'in söy-lediklerini Şekem halkına ilettiler. Halkın yüreği Avimelek'ten yanaydı. "O bizim kardeşimizdir" dediler.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720" y="-3960"/>
            <a:ext cx="10077120" cy="54432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</a:rPr>
              <a:t>Baskılar ve kurtarıcılar - </a:t>
            </a:r>
            <a:r>
              <a:rPr lang="bg-BG" sz="2400" b="1" u="none" strike="noStrike">
                <a:solidFill>
                  <a:srgbClr val="000080"/>
                </a:solidFill>
                <a:effectLst/>
                <a:uFillTx/>
                <a:latin typeface="Trebuchet MS"/>
              </a:rPr>
              <a:t> </a:t>
            </a:r>
            <a:r>
              <a:rPr lang="bg-BG" sz="3200" b="1" u="none" strike="noStrike">
                <a:solidFill>
                  <a:srgbClr val="ff3333"/>
                </a:solidFill>
                <a:effectLst/>
                <a:uFillTx/>
                <a:latin typeface="Trebuchet MS"/>
              </a:rPr>
              <a:t>6. AVİMELEK </a:t>
            </a:r>
            <a:r>
              <a:rPr lang="bg-BG" sz="2400" b="1" u="none" strike="noStrike">
                <a:solidFill>
                  <a:srgbClr val="8b4513"/>
                </a:solidFill>
                <a:effectLst/>
                <a:uFillTx/>
                <a:latin typeface="Trebuchet MS"/>
              </a:rPr>
              <a:t>(b. 9)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90" name=""/>
          <p:cNvPicPr/>
          <p:nvPr/>
        </p:nvPicPr>
        <p:blipFill>
          <a:blip r:embed="rId2"/>
          <a:srcRect l="6109" t="5549" r="14447" b="11124"/>
          <a:stretch/>
        </p:blipFill>
        <p:spPr>
          <a:xfrm>
            <a:off x="5940000" y="2485080"/>
            <a:ext cx="2806920" cy="1618920"/>
          </a:xfrm>
          <a:prstGeom prst="rect">
            <a:avLst/>
          </a:prstGeom>
          <a:noFill/>
          <a:ln w="19080">
            <a:solidFill>
              <a:srgbClr val="ffffff"/>
            </a:solidFill>
            <a:round/>
          </a:ln>
        </p:spPr>
      </p:pic>
      <p:sp>
        <p:nvSpPr>
          <p:cNvPr id="91" name=""/>
          <p:cNvSpPr/>
          <p:nvPr/>
        </p:nvSpPr>
        <p:spPr>
          <a:xfrm>
            <a:off x="5652000" y="4284000"/>
            <a:ext cx="3348000" cy="118764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4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Ona Baal-Berit Tapınağı'ndan yetmiş parça gümüş verdiler. Avimelek bu parayla kiraladığı belalı serserileri peşine taktı.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f4f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"/>
          <p:cNvPicPr/>
          <p:nvPr/>
        </p:nvPicPr>
        <p:blipFill>
          <a:blip r:embed="rId1"/>
          <a:stretch/>
        </p:blipFill>
        <p:spPr>
          <a:xfrm flipH="1">
            <a:off x="1440" y="540360"/>
            <a:ext cx="6920280" cy="5129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3" name=""/>
          <p:cNvSpPr/>
          <p:nvPr/>
        </p:nvSpPr>
        <p:spPr>
          <a:xfrm>
            <a:off x="5904000" y="694800"/>
            <a:ext cx="4067280" cy="211248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20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9:5 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Sonra </a:t>
            </a:r>
            <a:r>
              <a:rPr lang="bg-BG" sz="1800" b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Ofra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'ya, babasının evine dönüp kardeşlerini, Yerubbaal'ın yetmiş oğlunu bir taşın üzerinde kesip öldürdü.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Yalnız Yerubbaal'ın küçük oğlu </a:t>
            </a:r>
            <a:r>
              <a:rPr lang="bg-BG" sz="1800" b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Yotam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kaçıp gizlendiği için sağ kaldı.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720" y="-3960"/>
            <a:ext cx="10077120" cy="54432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</a:rPr>
              <a:t>Baskılar ve kurtarıcılar - </a:t>
            </a:r>
            <a:r>
              <a:rPr lang="bg-BG" sz="2400" b="1" u="none" strike="noStrike">
                <a:solidFill>
                  <a:srgbClr val="000080"/>
                </a:solidFill>
                <a:effectLst/>
                <a:uFillTx/>
                <a:latin typeface="Trebuchet MS"/>
              </a:rPr>
              <a:t> </a:t>
            </a:r>
            <a:r>
              <a:rPr lang="bg-BG" sz="3200" b="1" u="none" strike="noStrike">
                <a:solidFill>
                  <a:srgbClr val="ff3333"/>
                </a:solidFill>
                <a:effectLst/>
                <a:uFillTx/>
                <a:latin typeface="Trebuchet MS"/>
              </a:rPr>
              <a:t>6. AVİMELEK </a:t>
            </a:r>
            <a:r>
              <a:rPr lang="bg-BG" sz="2400" b="1" u="none" strike="noStrike">
                <a:solidFill>
                  <a:srgbClr val="8b4513"/>
                </a:solidFill>
                <a:effectLst/>
                <a:uFillTx/>
                <a:latin typeface="Trebuchet MS"/>
              </a:rPr>
              <a:t>(b. 9)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95" name=""/>
          <p:cNvPicPr/>
          <p:nvPr/>
        </p:nvPicPr>
        <p:blipFill>
          <a:blip r:embed="rId2"/>
          <a:stretch/>
        </p:blipFill>
        <p:spPr>
          <a:xfrm>
            <a:off x="7236000" y="2964960"/>
            <a:ext cx="2542320" cy="2542320"/>
          </a:xfrm>
          <a:prstGeom prst="rect">
            <a:avLst/>
          </a:prstGeom>
          <a:noFill/>
          <a:ln w="12600">
            <a:solidFill>
              <a:srgbClr val="ffffff"/>
            </a:solidFill>
            <a:round/>
          </a:ln>
        </p:spPr>
      </p:pic>
      <p:sp>
        <p:nvSpPr>
          <p:cNvPr id="96" name=""/>
          <p:cNvSpPr txBox="1"/>
          <p:nvPr/>
        </p:nvSpPr>
        <p:spPr>
          <a:xfrm>
            <a:off x="1764000" y="684360"/>
            <a:ext cx="3132000" cy="1151640"/>
          </a:xfrm>
          <a:prstGeom prst="rect">
            <a:avLst/>
          </a:prstGeom>
          <a:solidFill>
            <a:srgbClr val="999999">
              <a:alpha val="78000"/>
            </a:srgbClr>
          </a:solidFill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lang="bg-BG" sz="1800" b="1" u="none" strike="noStrike">
                <a:solidFill>
                  <a:srgbClr val="ffff00"/>
                </a:solidFill>
                <a:effectLst/>
                <a:uFillTx/>
                <a:latin typeface="Trebuchet MS"/>
              </a:rPr>
              <a:t>Bir taşın üzerine</a:t>
            </a:r>
            <a:endParaRPr lang="bg-BG" sz="1800" b="1" u="none" strike="noStrike">
              <a:solidFill>
                <a:srgbClr val="ffffff"/>
              </a:solidFill>
              <a:effectLst/>
              <a:uFillTx/>
              <a:latin typeface="Trebuchet MS"/>
            </a:endParaRPr>
          </a:p>
          <a:p>
            <a:r>
              <a:rPr lang="bg-BG" sz="1800" b="1" u="none" strike="noStrike">
                <a:solidFill>
                  <a:srgbClr val="ffffff"/>
                </a:solidFill>
                <a:effectLst/>
                <a:uFillTx/>
                <a:latin typeface="Trebuchet MS"/>
              </a:rPr>
              <a:t>Avimelek birden öfkelenip katil olmadı. Bu, soğukkanlı planlanmış bir katliam idi.</a:t>
            </a:r>
            <a:endParaRPr lang="bg-BG" sz="1800" b="1" u="none" strike="noStrike">
              <a:solidFill>
                <a:srgbClr val="ffffff"/>
              </a:solidFill>
              <a:effectLst/>
              <a:uFillTx/>
              <a:latin typeface="Trebuchet M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f4f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720" y="-3960"/>
            <a:ext cx="10077120" cy="54432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</a:rPr>
              <a:t>Baskılar ve kurtarıcılar - </a:t>
            </a:r>
            <a:r>
              <a:rPr lang="bg-BG" sz="2400" b="1" u="none" strike="noStrike">
                <a:solidFill>
                  <a:srgbClr val="000080"/>
                </a:solidFill>
                <a:effectLst/>
                <a:uFillTx/>
                <a:latin typeface="Trebuchet MS"/>
              </a:rPr>
              <a:t> </a:t>
            </a:r>
            <a:r>
              <a:rPr lang="bg-BG" sz="3200" b="1" u="none" strike="noStrike">
                <a:solidFill>
                  <a:srgbClr val="ff3333"/>
                </a:solidFill>
                <a:effectLst/>
                <a:uFillTx/>
                <a:latin typeface="Trebuchet MS"/>
              </a:rPr>
              <a:t>6. AVİMELEK </a:t>
            </a:r>
            <a:r>
              <a:rPr lang="bg-BG" sz="2400" b="1" u="none" strike="noStrike">
                <a:solidFill>
                  <a:srgbClr val="8b4513"/>
                </a:solidFill>
                <a:effectLst/>
                <a:uFillTx/>
                <a:latin typeface="Trebuchet MS"/>
              </a:rPr>
              <a:t>(b. 9)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"/>
          <p:cNvSpPr/>
          <p:nvPr/>
        </p:nvSpPr>
        <p:spPr>
          <a:xfrm>
            <a:off x="5328360" y="1930680"/>
            <a:ext cx="3959640" cy="913320"/>
          </a:xfrm>
          <a:prstGeom prst="rect">
            <a:avLst/>
          </a:prstGeom>
          <a:solidFill>
            <a:srgbClr val="2f4f4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Beytmillo</a:t>
            </a:r>
            <a:r>
              <a:rPr lang="bg-BG" sz="1800" b="0" u="none" strike="noStrik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 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Beyt = ev, Millo = doldurmak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Kasabanın içinde bir kale, sığınak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9" name=""/>
          <p:cNvSpPr txBox="1"/>
          <p:nvPr/>
        </p:nvSpPr>
        <p:spPr>
          <a:xfrm>
            <a:off x="5256000" y="2845800"/>
            <a:ext cx="5076000" cy="2743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lang="bg-BG" sz="1800" b="1" u="none" strike="noStrike">
                <a:solidFill>
                  <a:srgbClr val="ffff00"/>
                </a:solidFill>
                <a:effectLst/>
                <a:uFillTx/>
                <a:latin typeface="Trebuchet MS"/>
              </a:rPr>
              <a:t>Yeşu 24:22-24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Trebuchet MS"/>
            </a:endParaRPr>
          </a:p>
          <a:p>
            <a:r>
              <a:rPr lang="bg-BG" sz="1800" b="0" u="none" strike="noStrike">
                <a:solidFill>
                  <a:srgbClr val="ffffff"/>
                </a:solidFill>
                <a:effectLst/>
                <a:uFillTx/>
                <a:latin typeface="Trebuchet MS"/>
              </a:rPr>
              <a:t>O zaman Yeşu halka dedi: "Kulluk etmek üzere RAB'bi seçtiğinize siz kendiniz tanıksınız". "Evet, biz tanığız" dediler. </a:t>
            </a:r>
            <a:r>
              <a:rPr lang="bg-BG" sz="1400" b="0" u="none" strike="noStrike">
                <a:solidFill>
                  <a:srgbClr val="ffffff"/>
                </a:solidFill>
                <a:effectLst/>
                <a:uFillTx/>
                <a:latin typeface="Trebuchet MS"/>
              </a:rPr>
              <a:t>23</a:t>
            </a:r>
            <a:r>
              <a:rPr lang="bg-BG" sz="1800" b="0" u="none" strike="noStrike">
                <a:solidFill>
                  <a:srgbClr val="ffffff"/>
                </a:solidFill>
                <a:effectLst/>
                <a:uFillTx/>
                <a:latin typeface="Trebuchet MS"/>
              </a:rPr>
              <a:t>  Yeşu, "Öyleyse şimdi aranızdaki yabancı ilahları atın. Yüreğinizi İsrail'in Tanrısı RAB'be verin". </a:t>
            </a:r>
            <a:r>
              <a:rPr lang="bg-BG" sz="1400" b="0" u="none" strike="noStrike">
                <a:solidFill>
                  <a:srgbClr val="ffffff"/>
                </a:solidFill>
                <a:effectLst/>
                <a:uFillTx/>
                <a:latin typeface="Trebuchet MS"/>
              </a:rPr>
              <a:t>24</a:t>
            </a:r>
            <a:r>
              <a:rPr lang="bg-BG" sz="1800" b="0" u="none" strike="noStrike">
                <a:solidFill>
                  <a:srgbClr val="ffffff"/>
                </a:solidFill>
                <a:effectLst/>
                <a:uFillTx/>
                <a:latin typeface="Trebuchet MS"/>
              </a:rPr>
              <a:t>  Halk, "Tanrımız RAB'be kulluk edip O'nun sözünü dinleyeceğiz" diye karşılık verdi. </a:t>
            </a:r>
            <a:r>
              <a:rPr lang="bg-BG" sz="1400" b="0" u="none" strike="noStrike">
                <a:solidFill>
                  <a:srgbClr val="ffffff"/>
                </a:solidFill>
                <a:effectLst/>
                <a:uFillTx/>
                <a:latin typeface="Trebuchet MS"/>
              </a:rPr>
              <a:t>25</a:t>
            </a:r>
            <a:r>
              <a:rPr lang="bg-BG" sz="1800" b="0" u="none" strike="noStrike">
                <a:solidFill>
                  <a:srgbClr val="ffffff"/>
                </a:solidFill>
                <a:effectLst/>
                <a:uFillTx/>
                <a:latin typeface="Trebuchet MS"/>
              </a:rPr>
              <a:t>  Yeşu o gün Şekem'de halk adına bir antlaşma yaptı. Onlar için kurallar ve ilkeler belirledi. 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Trebuchet MS"/>
            </a:endParaRPr>
          </a:p>
        </p:txBody>
      </p:sp>
      <p:pic>
        <p:nvPicPr>
          <p:cNvPr id="100" name=""/>
          <p:cNvPicPr/>
          <p:nvPr/>
        </p:nvPicPr>
        <p:blipFill>
          <a:blip r:embed="rId1"/>
          <a:srcRect l="9629" t="-691" r="32856" b="0"/>
          <a:stretch/>
        </p:blipFill>
        <p:spPr>
          <a:xfrm>
            <a:off x="36360" y="540360"/>
            <a:ext cx="5183640" cy="5183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1" name=""/>
          <p:cNvSpPr/>
          <p:nvPr/>
        </p:nvSpPr>
        <p:spPr>
          <a:xfrm>
            <a:off x="5364000" y="684360"/>
            <a:ext cx="4608000" cy="121752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20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9:6   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Şekem ve Beytmillo halkları toplan-arak hep birlikte Şekem'de dikili taş meşe-sinin olduğu yere gittiler; Avimelek'i orada kral ilan ettiler. 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f4f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720" y="-3960"/>
            <a:ext cx="10077120" cy="54432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</a:rPr>
              <a:t>Baskılar ve kurtarıcılar - </a:t>
            </a:r>
            <a:r>
              <a:rPr lang="bg-BG" sz="2400" b="1" u="none" strike="noStrike">
                <a:solidFill>
                  <a:srgbClr val="000080"/>
                </a:solidFill>
                <a:effectLst/>
                <a:uFillTx/>
                <a:latin typeface="Trebuchet MS"/>
              </a:rPr>
              <a:t> </a:t>
            </a:r>
            <a:r>
              <a:rPr lang="bg-BG" sz="3200" b="1" u="none" strike="noStrike">
                <a:solidFill>
                  <a:srgbClr val="ff3333"/>
                </a:solidFill>
                <a:effectLst/>
                <a:uFillTx/>
                <a:latin typeface="Trebuchet MS"/>
              </a:rPr>
              <a:t>6. AVİMELEK </a:t>
            </a:r>
            <a:r>
              <a:rPr lang="bg-BG" sz="2400" b="1" u="none" strike="noStrike">
                <a:solidFill>
                  <a:srgbClr val="8b4513"/>
                </a:solidFill>
                <a:effectLst/>
                <a:uFillTx/>
                <a:latin typeface="Trebuchet MS"/>
              </a:rPr>
              <a:t>(b. 9)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"/>
          <p:cNvSpPr/>
          <p:nvPr/>
        </p:nvSpPr>
        <p:spPr>
          <a:xfrm>
            <a:off x="5508000" y="4752000"/>
            <a:ext cx="3994920" cy="363960"/>
          </a:xfrm>
          <a:prstGeom prst="rect">
            <a:avLst/>
          </a:prstGeom>
          <a:solidFill>
            <a:srgbClr val="2f4f4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Midyan bölgesi bugünkü Suudi 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04" name=""/>
          <p:cNvPicPr/>
          <p:nvPr/>
        </p:nvPicPr>
        <p:blipFill>
          <a:blip r:embed="rId1"/>
          <a:srcRect l="0" t="443946" r="0" b="0"/>
          <a:stretch/>
        </p:blipFill>
        <p:spPr>
          <a:xfrm flipH="1">
            <a:off x="-8640" y="540360"/>
            <a:ext cx="4328640" cy="5110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5" name=""/>
          <p:cNvPicPr/>
          <p:nvPr/>
        </p:nvPicPr>
        <p:blipFill>
          <a:blip r:embed="rId2"/>
          <a:srcRect l="0" t="0" r="0" b="4011"/>
          <a:stretch/>
        </p:blipFill>
        <p:spPr>
          <a:xfrm>
            <a:off x="8280" y="540360"/>
            <a:ext cx="8307720" cy="5130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6" name=""/>
          <p:cNvSpPr/>
          <p:nvPr/>
        </p:nvSpPr>
        <p:spPr>
          <a:xfrm>
            <a:off x="216720" y="722160"/>
            <a:ext cx="2159280" cy="204120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20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9:7  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Olup biteni Yotam'a bildirdik-lerinde </a:t>
            </a:r>
            <a:r>
              <a:rPr lang="bg-BG" sz="1800" b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Yotam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</a:t>
            </a:r>
            <a:r>
              <a:rPr lang="bg-BG" sz="1800" b="0" i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Gerizim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Dağı'nın tepesine çıkıp yüksek sesle halka şöyle dedi: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7" name=""/>
          <p:cNvPicPr/>
          <p:nvPr/>
        </p:nvPicPr>
        <p:blipFill>
          <a:blip r:embed="rId3"/>
          <a:srcRect l="1099167" t="425218" r="0" b="428090"/>
          <a:stretch/>
        </p:blipFill>
        <p:spPr>
          <a:xfrm>
            <a:off x="7344000" y="1512000"/>
            <a:ext cx="2556000" cy="3758400"/>
          </a:xfrm>
          <a:prstGeom prst="rect">
            <a:avLst/>
          </a:prstGeom>
          <a:noFill/>
          <a:ln w="12600">
            <a:solidFill>
              <a:srgbClr val="ffffff"/>
            </a:solidFill>
            <a:round/>
          </a:ln>
        </p:spPr>
      </p:pic>
      <p:sp>
        <p:nvSpPr>
          <p:cNvPr id="108" name=""/>
          <p:cNvSpPr/>
          <p:nvPr/>
        </p:nvSpPr>
        <p:spPr>
          <a:xfrm>
            <a:off x="5724000" y="900000"/>
            <a:ext cx="2376000" cy="972000"/>
          </a:xfrm>
          <a:prstGeom prst="wedgeRoundRectCallout">
            <a:avLst>
              <a:gd name="adj1" fmla="val 53254"/>
              <a:gd name="adj2" fmla="val 108976"/>
              <a:gd name="adj3" fmla="val 16667"/>
            </a:avLst>
          </a:prstGeom>
          <a:solidFill>
            <a:srgbClr val="ffebcd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lang="bg-BG" sz="17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"Ey Şekem halkı, beni dinleyin, Tanrı da sizi dinleyecek. </a:t>
            </a:r>
            <a:endParaRPr lang="bg-BG" sz="17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f4f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"/>
          <p:cNvPicPr/>
          <p:nvPr/>
        </p:nvPicPr>
        <p:blipFill>
          <a:blip r:embed="rId1"/>
          <a:srcRect l="0" t="11762" r="0" b="14777"/>
          <a:stretch/>
        </p:blipFill>
        <p:spPr>
          <a:xfrm>
            <a:off x="0" y="540000"/>
            <a:ext cx="5225040" cy="5075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720" y="-3960"/>
            <a:ext cx="10077120" cy="54432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</a:rPr>
              <a:t>Baskılar ve kurtarıcılar - </a:t>
            </a:r>
            <a:r>
              <a:rPr lang="bg-BG" sz="2400" b="1" u="none" strike="noStrike">
                <a:solidFill>
                  <a:srgbClr val="000080"/>
                </a:solidFill>
                <a:effectLst/>
                <a:uFillTx/>
                <a:latin typeface="Trebuchet MS"/>
              </a:rPr>
              <a:t> </a:t>
            </a:r>
            <a:r>
              <a:rPr lang="bg-BG" sz="3200" b="1" u="none" strike="noStrike">
                <a:solidFill>
                  <a:srgbClr val="ff3333"/>
                </a:solidFill>
                <a:effectLst/>
                <a:uFillTx/>
                <a:latin typeface="Trebuchet MS"/>
              </a:rPr>
              <a:t>6. AVİMELEK </a:t>
            </a:r>
            <a:r>
              <a:rPr lang="bg-BG" sz="2400" b="1" u="none" strike="noStrike">
                <a:solidFill>
                  <a:srgbClr val="8b4513"/>
                </a:solidFill>
                <a:effectLst/>
                <a:uFillTx/>
                <a:latin typeface="Trebuchet MS"/>
              </a:rPr>
              <a:t>(b. 9)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"/>
          <p:cNvSpPr/>
          <p:nvPr/>
        </p:nvSpPr>
        <p:spPr>
          <a:xfrm>
            <a:off x="5220000" y="531360"/>
            <a:ext cx="4860000" cy="513864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80000" rIns="144000" tIns="144000" bIns="45000" anchor="t" anchorCtr="1">
            <a:noAutofit/>
          </a:bodyPr>
          <a:p>
            <a:pPr>
              <a:lnSpc>
                <a:spcPct val="100000"/>
              </a:lnSpc>
              <a:spcBef>
                <a:spcPts val="567"/>
              </a:spcBef>
            </a:pPr>
            <a:r>
              <a:rPr lang="bg-BG" sz="20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9:8-13 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8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Bir gün ağaçlar kendilerine bir kral meshetmek istediler; </a:t>
            </a:r>
            <a:r>
              <a:rPr lang="bg-BG" sz="1800" b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zeytin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ağacına gidip, 'Gel kralımız ol dediler. </a:t>
            </a: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9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"Zeytin ağacı, 'İlahları ve insanları onurlandırmak için kullanılan yağımı bırakıp ağaçlar üzerinde sallanmaya mı gideyim? diye yanıtladı.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10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"Bunun üzerine ağaçlar </a:t>
            </a:r>
            <a:r>
              <a:rPr lang="bg-BG" sz="1800" b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incir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ağacına, 'Gel sen kralımız ol dediler. </a:t>
            </a: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11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"İncir ağacı, 'Tatlılığımı ve güzel meyvemi bırakıp ağaçlar üzerinde sallanmaya mı gideyim? diye yanıtladı.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12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"Sonra ağaçlar </a:t>
            </a:r>
            <a:r>
              <a:rPr lang="bg-BG" sz="1800" b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asma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ya, 'Gel sen bizim kralımız ol dediler. </a:t>
            </a: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13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Asma, 'İlahlarla insanlara zevk veren yeni şarabımı bırakıp ağaçlar üzerinde sallanmaya mı gideyim? dedi.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"/>
          <p:cNvSpPr txBox="1"/>
          <p:nvPr/>
        </p:nvSpPr>
        <p:spPr>
          <a:xfrm>
            <a:off x="10584000" y="540000"/>
            <a:ext cx="972000" cy="108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3" name=""/>
          <p:cNvSpPr txBox="1"/>
          <p:nvPr/>
        </p:nvSpPr>
        <p:spPr>
          <a:xfrm>
            <a:off x="900000" y="4752000"/>
            <a:ext cx="3384000" cy="648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lang="bg-BG" sz="1800" b="1" u="none" strike="noStrike">
                <a:solidFill>
                  <a:srgbClr val="ffff00"/>
                </a:solidFill>
                <a:effectLst/>
                <a:uFillTx/>
                <a:latin typeface="Trebuchet MS"/>
              </a:rPr>
              <a:t>Zeytin, incir, asma = </a:t>
            </a:r>
            <a:endParaRPr lang="bg-BG" sz="1800" b="1" u="none" strike="noStrike">
              <a:solidFill>
                <a:srgbClr val="ffff00"/>
              </a:solidFill>
              <a:effectLst/>
              <a:uFillTx/>
              <a:latin typeface="Trebuchet MS"/>
            </a:endParaRPr>
          </a:p>
          <a:p>
            <a:r>
              <a:rPr lang="bg-BG" sz="1800" b="1" u="none" strike="noStrike">
                <a:solidFill>
                  <a:srgbClr val="ffff00"/>
                </a:solidFill>
                <a:effectLst/>
                <a:uFillTx/>
                <a:latin typeface="Trebuchet MS"/>
              </a:rPr>
              <a:t>Rabbe bağlı olan Şekem halkı </a:t>
            </a:r>
            <a:endParaRPr lang="bg-BG" sz="1800" b="1" u="none" strike="noStrike">
              <a:solidFill>
                <a:srgbClr val="ffff00"/>
              </a:solidFill>
              <a:effectLst/>
              <a:uFillTx/>
              <a:latin typeface="Trebuchet M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f4f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"/>
          <p:cNvSpPr/>
          <p:nvPr/>
        </p:nvSpPr>
        <p:spPr>
          <a:xfrm>
            <a:off x="6804360" y="4428000"/>
            <a:ext cx="1834920" cy="1186920"/>
          </a:xfrm>
          <a:prstGeom prst="rect">
            <a:avLst/>
          </a:prstGeom>
          <a:solidFill>
            <a:srgbClr val="2f4f4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Midyan bölgesi bugünkü Suudi 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15" name=""/>
          <p:cNvPicPr/>
          <p:nvPr/>
        </p:nvPicPr>
        <p:blipFill>
          <a:blip r:embed="rId1"/>
          <a:stretch/>
        </p:blipFill>
        <p:spPr>
          <a:xfrm>
            <a:off x="2487960" y="540360"/>
            <a:ext cx="7619040" cy="5142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6" name=""/>
          <p:cNvSpPr/>
          <p:nvPr/>
        </p:nvSpPr>
        <p:spPr>
          <a:xfrm>
            <a:off x="720" y="521280"/>
            <a:ext cx="2486520" cy="4379760"/>
          </a:xfrm>
          <a:prstGeom prst="rect">
            <a:avLst/>
          </a:prstGeom>
          <a:solidFill>
            <a:srgbClr val="ffffa6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20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9:14-15 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14  "Sonunda ağaçlar </a:t>
            </a:r>
            <a:r>
              <a:rPr lang="bg-BG" sz="1800" b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karaçalı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ya, 'Gel sen kralımız ol dediler. 15  "Karaçalı cevap verdi: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'Eğer gerçekten beni kendinize kral meshetmek istiyorsanız, gelin gölgeme sığının.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'Eğer sığınmazsanız, karaçalıdan çıkan ateş Lübnan'ın bütün sedir ağaçlarını yakıp kül edecektir.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"/>
          <p:cNvSpPr/>
          <p:nvPr/>
        </p:nvSpPr>
        <p:spPr>
          <a:xfrm>
            <a:off x="3132000" y="4405680"/>
            <a:ext cx="161928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1800" b="1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Avimelek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8" name=""/>
          <p:cNvSpPr/>
          <p:nvPr/>
        </p:nvSpPr>
        <p:spPr>
          <a:xfrm>
            <a:off x="7884000" y="3024000"/>
            <a:ext cx="971280" cy="60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bg-BG" sz="1800" b="1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Şekem halkı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720" y="-3960"/>
            <a:ext cx="10077120" cy="54432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</a:rPr>
              <a:t>Baskılar ve kurtarıcılar - </a:t>
            </a:r>
            <a:r>
              <a:rPr lang="bg-BG" sz="2400" b="1" u="none" strike="noStrike">
                <a:solidFill>
                  <a:srgbClr val="000080"/>
                </a:solidFill>
                <a:effectLst/>
                <a:uFillTx/>
                <a:latin typeface="Trebuchet MS"/>
              </a:rPr>
              <a:t> </a:t>
            </a:r>
            <a:r>
              <a:rPr lang="bg-BG" sz="3200" b="1" u="none" strike="noStrike">
                <a:solidFill>
                  <a:srgbClr val="ff3333"/>
                </a:solidFill>
                <a:effectLst/>
                <a:uFillTx/>
                <a:latin typeface="Trebuchet MS"/>
              </a:rPr>
              <a:t>6. AVİMELEK </a:t>
            </a:r>
            <a:r>
              <a:rPr lang="bg-BG" sz="2400" b="1" u="none" strike="noStrike">
                <a:solidFill>
                  <a:srgbClr val="8b4513"/>
                </a:solidFill>
                <a:effectLst/>
                <a:uFillTx/>
                <a:latin typeface="Trebuchet MS"/>
              </a:rPr>
              <a:t>(b. 9)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"/>
          <p:cNvSpPr/>
          <p:nvPr/>
        </p:nvSpPr>
        <p:spPr>
          <a:xfrm>
            <a:off x="2700000" y="657000"/>
            <a:ext cx="3240000" cy="11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Gölgeme sığının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Trebuchet MS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Çalıdan gölge mi bekliyorsun?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Trebuchet MS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Karaktersiz bir kişi seni koruyacak mı?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Trebuchet M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f4f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"/>
          <p:cNvSpPr/>
          <p:nvPr/>
        </p:nvSpPr>
        <p:spPr>
          <a:xfrm>
            <a:off x="144000" y="691200"/>
            <a:ext cx="3456000" cy="485568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20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9:16-18 </a:t>
            </a:r>
            <a:r>
              <a:rPr lang="bg-BG" sz="20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	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16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"Şimdi siz Avimelek'i kral yapmakla içten ve dürüst davrandığınızı mı sanıyorsunuz? Yerubbaal'la ailesine iyilik mi ettiniz? Ona hak ettiği gibi mi davrandınız? </a:t>
            </a: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17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Oysa babam sizi Midyanlılar'ın elinden kurtarmak için canını tehlikeye atarak sizin için savaştı.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18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Ama bugün siz babamın ailesine karşı ayaklandınız, yetmiş oğlunu bir taşın üzerinde kesip öldürdünüz. Cariyesinden doğan Avimelek kardeşiniz olduğu için onu Şekem'e kral yaptınız.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720" y="-3960"/>
            <a:ext cx="10077120" cy="54432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</a:rPr>
              <a:t>Baskılar ve kurtarıcılar - </a:t>
            </a:r>
            <a:r>
              <a:rPr lang="bg-BG" sz="2400" b="1" u="none" strike="noStrike">
                <a:solidFill>
                  <a:srgbClr val="000080"/>
                </a:solidFill>
                <a:effectLst/>
                <a:uFillTx/>
                <a:latin typeface="Trebuchet MS"/>
              </a:rPr>
              <a:t> </a:t>
            </a:r>
            <a:r>
              <a:rPr lang="bg-BG" sz="3200" b="1" u="none" strike="noStrike">
                <a:solidFill>
                  <a:srgbClr val="ff3333"/>
                </a:solidFill>
                <a:effectLst/>
                <a:uFillTx/>
                <a:latin typeface="Trebuchet MS"/>
              </a:rPr>
              <a:t>6. AVİMELEK </a:t>
            </a:r>
            <a:r>
              <a:rPr lang="bg-BG" sz="2400" b="1" u="none" strike="noStrike">
                <a:solidFill>
                  <a:srgbClr val="8b4513"/>
                </a:solidFill>
                <a:effectLst/>
                <a:uFillTx/>
                <a:latin typeface="Trebuchet MS"/>
              </a:rPr>
              <a:t>(b. 9)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3" name=""/>
          <p:cNvPicPr/>
          <p:nvPr/>
        </p:nvPicPr>
        <p:blipFill>
          <a:blip r:embed="rId1"/>
          <a:stretch/>
        </p:blipFill>
        <p:spPr>
          <a:xfrm>
            <a:off x="3960000" y="720000"/>
            <a:ext cx="5400000" cy="3023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4" name=""/>
          <p:cNvPicPr/>
          <p:nvPr/>
        </p:nvPicPr>
        <p:blipFill>
          <a:blip r:embed="rId2"/>
          <a:stretch/>
        </p:blipFill>
        <p:spPr>
          <a:xfrm>
            <a:off x="7375320" y="3024000"/>
            <a:ext cx="2560680" cy="2560680"/>
          </a:xfrm>
          <a:prstGeom prst="rect">
            <a:avLst/>
          </a:prstGeom>
          <a:noFill/>
          <a:ln w="10080">
            <a:solidFill>
              <a:srgbClr val="ffdead"/>
            </a:solidFill>
            <a:round/>
          </a:ln>
        </p:spPr>
      </p:pic>
      <p:sp>
        <p:nvSpPr>
          <p:cNvPr id="125" name=""/>
          <p:cNvSpPr/>
          <p:nvPr/>
        </p:nvSpPr>
        <p:spPr>
          <a:xfrm>
            <a:off x="3636000" y="3780000"/>
            <a:ext cx="3996000" cy="173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baba-oğul arasında büyük kontrast: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Gidyon halkı düşündü, kendini düşünmeden riske girdi, düşmanı öldürdü.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Avimelek sadece kendini düşündü ve kardeşlerini öldürdü.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f4f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"/>
          <p:cNvPicPr/>
          <p:nvPr/>
        </p:nvPicPr>
        <p:blipFill>
          <a:blip r:embed="rId1"/>
          <a:srcRect l="7335" t="0" r="6183" b="0"/>
          <a:stretch/>
        </p:blipFill>
        <p:spPr>
          <a:xfrm>
            <a:off x="0" y="596160"/>
            <a:ext cx="4534920" cy="5073840"/>
          </a:xfrm>
          <a:prstGeom prst="rect">
            <a:avLst/>
          </a:prstGeom>
          <a:solidFill>
            <a:srgbClr val="729fcf"/>
          </a:solidFill>
          <a:ln w="0">
            <a:noFill/>
          </a:ln>
        </p:spPr>
      </p:pic>
      <p:sp>
        <p:nvSpPr>
          <p:cNvPr id="127" name=""/>
          <p:cNvSpPr/>
          <p:nvPr/>
        </p:nvSpPr>
        <p:spPr>
          <a:xfrm>
            <a:off x="4680000" y="663840"/>
            <a:ext cx="4715280" cy="307944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20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9:19-21 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19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Eğer bugün Yerubbaal'la ailesine içten ve dürüst davrandığınıza inanıyorsanız, Avimelek'le sevinin, o da sizinle sevinsin!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1134"/>
              </a:spcAf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20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Ama öyle değilse, dilerim, Avimelek ateş olsun, Şekem ve Beytmillo halkını yakıp kül etsin. Ya da Şekem ve Beytmillo halkı ateş olsun, Avimelek'i yakıp kül etsin."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21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Ardından Yotam kardeşi Avimelek'ten korktuğu için kaçtı, gidip Beer'e yerleşti.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720" y="-3960"/>
            <a:ext cx="10077120" cy="54432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</a:rPr>
              <a:t>Baskılar ve kurtarıcılar - </a:t>
            </a:r>
            <a:r>
              <a:rPr lang="bg-BG" sz="2400" b="1" u="none" strike="noStrike">
                <a:solidFill>
                  <a:srgbClr val="000080"/>
                </a:solidFill>
                <a:effectLst/>
                <a:uFillTx/>
                <a:latin typeface="Trebuchet MS"/>
              </a:rPr>
              <a:t> </a:t>
            </a:r>
            <a:r>
              <a:rPr lang="bg-BG" sz="3200" b="1" u="none" strike="noStrike">
                <a:solidFill>
                  <a:srgbClr val="ff3333"/>
                </a:solidFill>
                <a:effectLst/>
                <a:uFillTx/>
                <a:latin typeface="Trebuchet MS"/>
              </a:rPr>
              <a:t>6. AVİMELEK </a:t>
            </a:r>
            <a:r>
              <a:rPr lang="bg-BG" sz="2400" b="1" u="none" strike="noStrike">
                <a:solidFill>
                  <a:srgbClr val="8b4513"/>
                </a:solidFill>
                <a:effectLst/>
                <a:uFillTx/>
                <a:latin typeface="Trebuchet MS"/>
              </a:rPr>
              <a:t>(b. 9)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"/>
          <p:cNvSpPr/>
          <p:nvPr/>
        </p:nvSpPr>
        <p:spPr>
          <a:xfrm>
            <a:off x="4716000" y="3853080"/>
            <a:ext cx="4968000" cy="1461960"/>
          </a:xfrm>
          <a:prstGeom prst="rect">
            <a:avLst/>
          </a:prstGeom>
          <a:solidFill>
            <a:srgbClr val="2f4f4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Beer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Herhalde Beerot kasabası. Givon kasabasına yakın, Yeruşalim'den 12 km uzak.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Benyamin'le Efraim bölgelerinin sınırında. Avimelek'in gücü oraya kadar uzanmazdı.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f4f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"/>
          <p:cNvPicPr/>
          <p:nvPr/>
        </p:nvPicPr>
        <p:blipFill>
          <a:blip r:embed="rId1"/>
          <a:stretch/>
        </p:blipFill>
        <p:spPr>
          <a:xfrm>
            <a:off x="720" y="534600"/>
            <a:ext cx="5182560" cy="5182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1" name=""/>
          <p:cNvSpPr/>
          <p:nvPr/>
        </p:nvSpPr>
        <p:spPr>
          <a:xfrm>
            <a:off x="5393520" y="715680"/>
            <a:ext cx="4470480" cy="328248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20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9:22-25 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22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Avimelek İsrail'i üç yıl yönetti.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23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Sonra Tanrı Avimelek'le Şekem halkını birbirine düşürdü; halk Avimelek'e başkaldırdı.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24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Tanrı bunu Avimelek'i Yerubbaal'ın yetmiş oğluna yapılan zorbalığın aynısına uğratmak, kardeşlerini öldüren Avimelek'ten ve onu bu kırıma isteklendiren Şekem halkından akıttıkları kanın öcünü almak için yaptı.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720" y="-3960"/>
            <a:ext cx="10077120" cy="54432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</a:rPr>
              <a:t>Baskılar ve kurtarıcılar - </a:t>
            </a:r>
            <a:r>
              <a:rPr lang="bg-BG" sz="2400" b="1" u="none" strike="noStrike">
                <a:solidFill>
                  <a:srgbClr val="000080"/>
                </a:solidFill>
                <a:effectLst/>
                <a:uFillTx/>
                <a:latin typeface="Trebuchet MS"/>
              </a:rPr>
              <a:t> </a:t>
            </a:r>
            <a:r>
              <a:rPr lang="bg-BG" sz="3200" b="1" u="none" strike="noStrike">
                <a:solidFill>
                  <a:srgbClr val="ff3333"/>
                </a:solidFill>
                <a:effectLst/>
                <a:uFillTx/>
                <a:latin typeface="Trebuchet MS"/>
              </a:rPr>
              <a:t>6. AVİMELEK </a:t>
            </a:r>
            <a:r>
              <a:rPr lang="bg-BG" sz="2400" b="1" u="none" strike="noStrike">
                <a:solidFill>
                  <a:srgbClr val="8b4513"/>
                </a:solidFill>
                <a:effectLst/>
                <a:uFillTx/>
                <a:latin typeface="Trebuchet MS"/>
              </a:rPr>
              <a:t>(b. 9)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"/>
          <p:cNvSpPr txBox="1"/>
          <p:nvPr/>
        </p:nvSpPr>
        <p:spPr>
          <a:xfrm>
            <a:off x="5364000" y="4253760"/>
            <a:ext cx="4572720" cy="1416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ff00"/>
                </a:solidFill>
                <a:effectLst/>
                <a:uFillTx/>
                <a:latin typeface="Trebuchet MS"/>
              </a:rPr>
              <a:t>"birbirine düşürdü"</a:t>
            </a:r>
            <a:r>
              <a:rPr lang="bg-BG" sz="1800" b="0" u="none" strike="noStrike">
                <a:solidFill>
                  <a:srgbClr val="ffffff"/>
                </a:solidFill>
                <a:effectLst/>
                <a:uFillTx/>
                <a:latin typeface="Trebuchet MS"/>
              </a:rPr>
              <a:t>   Kit-Muk: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Trebuchet MS"/>
              <a:ea typeface="Microsoft YaHei"/>
            </a:endParaRPr>
          </a:p>
          <a:p>
            <a:r>
              <a:rPr lang="bg-BG" sz="1800" b="0" u="none" strike="noStrike">
                <a:solidFill>
                  <a:srgbClr val="ffffff"/>
                </a:solidFill>
                <a:effectLst/>
                <a:uFillTx/>
                <a:latin typeface="Trebuchet MS"/>
              </a:rPr>
              <a:t>23 Ve Allah Abimelekle Şekem erleri arasına kötü bir ruh gönderdi; ve Şekem erleri Abimeleke karşı hile ile davrandılar; 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Trebuchet M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f4f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"/>
          <p:cNvPicPr/>
          <p:nvPr/>
        </p:nvPicPr>
        <p:blipFill>
          <a:blip r:embed="rId1"/>
          <a:stretch/>
        </p:blipFill>
        <p:spPr>
          <a:xfrm>
            <a:off x="316800" y="1836000"/>
            <a:ext cx="3787200" cy="3462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5" name=""/>
          <p:cNvPicPr/>
          <p:nvPr/>
        </p:nvPicPr>
        <p:blipFill>
          <a:blip r:embed="rId2"/>
          <a:stretch/>
        </p:blipFill>
        <p:spPr>
          <a:xfrm>
            <a:off x="5508000" y="531720"/>
            <a:ext cx="4592520" cy="5182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6" name=""/>
          <p:cNvSpPr/>
          <p:nvPr/>
        </p:nvSpPr>
        <p:spPr>
          <a:xfrm>
            <a:off x="252000" y="731520"/>
            <a:ext cx="4968000" cy="94392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20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9:25    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Şekem halkı dağ başlarında Avimelek'e pusu kurdu. Oradan geçen herkesi soyuyorlar-dı. Bu durum Avimelek'e bildirildi. 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720" y="-3960"/>
            <a:ext cx="10077120" cy="54432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</a:rPr>
              <a:t>Baskılar ve kurtarıcılar - </a:t>
            </a:r>
            <a:r>
              <a:rPr lang="bg-BG" sz="2400" b="1" u="none" strike="noStrike">
                <a:solidFill>
                  <a:srgbClr val="000080"/>
                </a:solidFill>
                <a:effectLst/>
                <a:uFillTx/>
                <a:latin typeface="Trebuchet MS"/>
              </a:rPr>
              <a:t> </a:t>
            </a:r>
            <a:r>
              <a:rPr lang="bg-BG" sz="3200" b="1" u="none" strike="noStrike">
                <a:solidFill>
                  <a:srgbClr val="ff3333"/>
                </a:solidFill>
                <a:effectLst/>
                <a:uFillTx/>
                <a:latin typeface="Trebuchet MS"/>
              </a:rPr>
              <a:t>6. AVİMELEK </a:t>
            </a:r>
            <a:r>
              <a:rPr lang="bg-BG" sz="2400" b="1" u="none" strike="noStrike">
                <a:solidFill>
                  <a:srgbClr val="8b4513"/>
                </a:solidFill>
                <a:effectLst/>
                <a:uFillTx/>
                <a:latin typeface="Trebuchet MS"/>
              </a:rPr>
              <a:t>(b. 9)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"/>
          <p:cNvSpPr/>
          <p:nvPr/>
        </p:nvSpPr>
        <p:spPr>
          <a:xfrm>
            <a:off x="2268000" y="4536000"/>
            <a:ext cx="4104000" cy="985320"/>
          </a:xfrm>
          <a:prstGeom prst="rect">
            <a:avLst/>
          </a:prstGeom>
          <a:solidFill>
            <a:srgbClr val="2f4f4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Bunu yapmakla Şekem halkı gümrük gelirlerini Avimelek'ten çaldılar. 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Ayaklanmanın başlangıcı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f4f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720" y="-3960"/>
            <a:ext cx="10077120" cy="54432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</a:rPr>
              <a:t>Baskılar ve kurtarıcılar - </a:t>
            </a:r>
            <a:r>
              <a:rPr lang="bg-BG" sz="2400" b="1" u="none" strike="noStrike">
                <a:solidFill>
                  <a:srgbClr val="000080"/>
                </a:solidFill>
                <a:effectLst/>
                <a:uFillTx/>
                <a:latin typeface="Trebuchet MS"/>
              </a:rPr>
              <a:t> </a:t>
            </a:r>
            <a:r>
              <a:rPr lang="bg-BG" sz="3200" b="1" u="none" strike="noStrike">
                <a:solidFill>
                  <a:srgbClr val="ff3333"/>
                </a:solidFill>
                <a:effectLst/>
                <a:uFillTx/>
                <a:latin typeface="Trebuchet MS"/>
              </a:rPr>
              <a:t>6. AVİMELEK </a:t>
            </a:r>
            <a:r>
              <a:rPr lang="bg-BG" sz="2400" b="1" u="none" strike="noStrike">
                <a:solidFill>
                  <a:srgbClr val="8b4513"/>
                </a:solidFill>
                <a:effectLst/>
                <a:uFillTx/>
                <a:latin typeface="Trebuchet MS"/>
              </a:rPr>
              <a:t>(b. 9)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0" name=""/>
          <p:cNvSpPr/>
          <p:nvPr/>
        </p:nvSpPr>
        <p:spPr>
          <a:xfrm>
            <a:off x="8208000" y="2985120"/>
            <a:ext cx="1834920" cy="1186920"/>
          </a:xfrm>
          <a:prstGeom prst="rect">
            <a:avLst/>
          </a:prstGeom>
          <a:solidFill>
            <a:srgbClr val="2f4f4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Midyan bölgesi bugünkü Suudi 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1" name=""/>
          <p:cNvSpPr/>
          <p:nvPr/>
        </p:nvSpPr>
        <p:spPr>
          <a:xfrm>
            <a:off x="0" y="540360"/>
            <a:ext cx="4752000" cy="518292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44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lang="bg-BG" sz="20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9:26-29 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26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Ebet oğlu </a:t>
            </a:r>
            <a:r>
              <a:rPr lang="bg-BG" sz="1800" b="1" u="sng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Gaal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kardeşleriyle birlikte gelip Şekem'e yerleşti. Şekem halkı ona güvendi. </a:t>
            </a: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27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Bağlara çıkıp üzümleri topladıktan, ezip şarap yaptıktan sonra bir şenlik düzenlediler. İlahlarının tapınağına gittiler; orada yiyip içerken Avimelek'e lanetler yağdırdılar.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28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Ebet oğlu </a:t>
            </a: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Gaal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kalkıp şöyle dedi: "Avi-melek kim ki, biz Şekem halkı ona hizmet edelim? Yerubbaal'ın oğlu değil mi o? </a:t>
            </a: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Zevul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da onun yardımcısı değil mi? Şekemliler'in babası </a:t>
            </a: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Hamor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'un soyundan gelenlere hizmet edin. Neden Avimelek'e hizmet edelim? </a:t>
            </a: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29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Keşke bu halkı ben yönetseydim! Avimelek'i uzaklaştırır ve, 'Ordunu güçlendir de öyle ortaya çık! derdim."  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2" name=""/>
          <p:cNvPicPr/>
          <p:nvPr/>
        </p:nvPicPr>
        <p:blipFill>
          <a:blip r:embed="rId1"/>
          <a:stretch/>
        </p:blipFill>
        <p:spPr>
          <a:xfrm>
            <a:off x="4752000" y="540000"/>
            <a:ext cx="5327280" cy="5149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3" name=""/>
          <p:cNvSpPr txBox="1"/>
          <p:nvPr/>
        </p:nvSpPr>
        <p:spPr>
          <a:xfrm>
            <a:off x="-1836000" y="-648000"/>
            <a:ext cx="2268000" cy="432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Hamor'un soyu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"/>
          <p:cNvSpPr txBox="1"/>
          <p:nvPr/>
        </p:nvSpPr>
        <p:spPr>
          <a:xfrm>
            <a:off x="5832000" y="4320000"/>
            <a:ext cx="3564000" cy="1151640"/>
          </a:xfrm>
          <a:prstGeom prst="rect">
            <a:avLst/>
          </a:prstGeom>
          <a:solidFill>
            <a:srgbClr val="e0c2cd">
              <a:alpha val="90000"/>
            </a:srgbClr>
          </a:solidFill>
          <a:ln w="0">
            <a:noFill/>
          </a:ln>
        </p:spPr>
        <p:txBody>
          <a:bodyPr lIns="90000" rIns="90000" tIns="45000" bIns="45000" anchor="t">
            <a:spAutoFit/>
          </a:bodyPr>
          <a:p>
            <a:pPr marL="216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</a:rPr>
              <a:t>Gaal belki bir Kenanlı, Hivliler halkından idi.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Trebuchet MS"/>
            </a:endParaRPr>
          </a:p>
          <a:p>
            <a:pPr marL="216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</a:rPr>
              <a:t>O zaman Avimelek'i bir İsrailli olarak yıkmak istedi.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Trebuchet M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f4f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"/>
          <p:cNvSpPr/>
          <p:nvPr/>
        </p:nvSpPr>
        <p:spPr>
          <a:xfrm>
            <a:off x="324000" y="876960"/>
            <a:ext cx="3672000" cy="419472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44000" rIns="90000" tIns="108000" bIns="144000" anchor="t">
            <a:spAutoFit/>
          </a:bodyPr>
          <a:p>
            <a:pPr>
              <a:lnSpc>
                <a:spcPct val="100000"/>
              </a:lnSpc>
            </a:pPr>
            <a:r>
              <a:rPr lang="bg-BG" sz="20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9:30-33 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30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Kentin yöneticisi olan </a:t>
            </a: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Zevul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, Ebet oğlu Gaal'ın sözlerini duyunca öfkelendi. </a:t>
            </a: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31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</a:t>
            </a: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Avimelek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'e gizlice gönderdiği ulaklar aracılığıyla şöyle dedi: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"Ebet oğlu </a:t>
            </a: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Gaal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ve kardeşleri Şekem'e geldiler. Kenti sana karşı ayaklandırıyorlar. </a:t>
            </a: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32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Gel, adamlarınla birlikte gece kırda pusuya yat. </a:t>
            </a: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33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Sabah güneş doğar doğmaz kalk, kenti bas. Gaal ile adamları sana saldır-dığında onlara yapacağını yap."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720" y="-3960"/>
            <a:ext cx="10077120" cy="54432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</a:rPr>
              <a:t>Baskılar ve kurtarıcılar - </a:t>
            </a:r>
            <a:r>
              <a:rPr lang="bg-BG" sz="2400" b="1" u="none" strike="noStrike">
                <a:solidFill>
                  <a:srgbClr val="000080"/>
                </a:solidFill>
                <a:effectLst/>
                <a:uFillTx/>
                <a:latin typeface="Trebuchet MS"/>
              </a:rPr>
              <a:t> </a:t>
            </a:r>
            <a:r>
              <a:rPr lang="bg-BG" sz="3200" b="1" u="none" strike="noStrike">
                <a:solidFill>
                  <a:srgbClr val="ff3333"/>
                </a:solidFill>
                <a:effectLst/>
                <a:uFillTx/>
                <a:latin typeface="Trebuchet MS"/>
              </a:rPr>
              <a:t>6. AVİMELEK </a:t>
            </a:r>
            <a:r>
              <a:rPr lang="bg-BG" sz="2400" b="1" u="none" strike="noStrike">
                <a:solidFill>
                  <a:srgbClr val="8b4513"/>
                </a:solidFill>
                <a:effectLst/>
                <a:uFillTx/>
                <a:latin typeface="Trebuchet MS"/>
              </a:rPr>
              <a:t>(b. 9)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7" name=""/>
          <p:cNvPicPr/>
          <p:nvPr/>
        </p:nvPicPr>
        <p:blipFill>
          <a:blip r:embed="rId1"/>
          <a:stretch/>
        </p:blipFill>
        <p:spPr>
          <a:xfrm>
            <a:off x="4423680" y="540360"/>
            <a:ext cx="5079600" cy="50796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f4f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720" y="-3960"/>
            <a:ext cx="10077120" cy="54432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</a:rPr>
              <a:t>Baskılar ve kurtarıcılar - </a:t>
            </a:r>
            <a:r>
              <a:rPr lang="bg-BG" sz="2400" b="1" u="none" strike="noStrike">
                <a:solidFill>
                  <a:srgbClr val="000080"/>
                </a:solidFill>
                <a:effectLst/>
                <a:uFillTx/>
                <a:latin typeface="Trebuchet MS"/>
              </a:rPr>
              <a:t> </a:t>
            </a:r>
            <a:r>
              <a:rPr lang="bg-BG" sz="3200" b="1" u="none" strike="noStrike">
                <a:solidFill>
                  <a:srgbClr val="ff3333"/>
                </a:solidFill>
                <a:effectLst/>
                <a:uFillTx/>
                <a:latin typeface="Trebuchet MS"/>
              </a:rPr>
              <a:t>6. AVİMELEK </a:t>
            </a:r>
            <a:r>
              <a:rPr lang="bg-BG" sz="2400" b="1" u="none" strike="noStrike">
                <a:solidFill>
                  <a:srgbClr val="8b4513"/>
                </a:solidFill>
                <a:effectLst/>
                <a:uFillTx/>
                <a:latin typeface="Trebuchet MS"/>
              </a:rPr>
              <a:t>(b. 9)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"/>
          <p:cNvSpPr/>
          <p:nvPr/>
        </p:nvSpPr>
        <p:spPr>
          <a:xfrm>
            <a:off x="8640000" y="1512000"/>
            <a:ext cx="862920" cy="862920"/>
          </a:xfrm>
          <a:prstGeom prst="ellipse">
            <a:avLst/>
          </a:prstGeom>
          <a:noFill/>
          <a:ln w="57240">
            <a:solidFill>
              <a:srgbClr val="0000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8440" rIns="118440" tIns="73440" bIns="7344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50" name=""/>
          <p:cNvSpPr/>
          <p:nvPr/>
        </p:nvSpPr>
        <p:spPr>
          <a:xfrm>
            <a:off x="8208000" y="2985120"/>
            <a:ext cx="1834920" cy="1186920"/>
          </a:xfrm>
          <a:prstGeom prst="rect">
            <a:avLst/>
          </a:prstGeom>
          <a:solidFill>
            <a:srgbClr val="2f4f4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Midyan bölgesi bugünkü Suudi 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51" name=""/>
          <p:cNvPicPr/>
          <p:nvPr/>
        </p:nvPicPr>
        <p:blipFill>
          <a:blip r:embed="rId1"/>
          <a:stretch/>
        </p:blipFill>
        <p:spPr>
          <a:xfrm>
            <a:off x="5000400" y="536400"/>
            <a:ext cx="5078880" cy="5078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2" name=""/>
          <p:cNvSpPr txBox="1"/>
          <p:nvPr/>
        </p:nvSpPr>
        <p:spPr>
          <a:xfrm>
            <a:off x="-35280" y="536400"/>
            <a:ext cx="5003280" cy="513432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txBody>
          <a:bodyPr lIns="144000" rIns="90000" tIns="108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20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9:34-38 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34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Böylece Avimelek'le adamları gece kalkıp dört bölük halinde Şekem yakınında pusuya yattılar.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35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Ebet oğlu </a:t>
            </a: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Gaal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çıkıp kentin giriş kapısında durunca, Avimelek'le yanındakiler pusu yerinden fırladılar. </a:t>
            </a: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36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Gelenleri gören Gaal, </a:t>
            </a: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Zevul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'a, "Dağların tepesinden inip gelenlere bak!" dedi. Zevul, "Adam sandığın aslında dağların gölgesidir" diye karşılık verdi.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37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Ama Gaal ısrar etti: "Bak, topraklarımızın ortasında ilerleyenler var. Bir kısmı da Falcılar Meşesi yolundan geliyor."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38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Bunun üzerine Zevul, "'Avimelek kim ki, ona hizmet edelim diye övünen sen değil miydin?" dedi, "Küçümsediğin halk bu değil mi? Haydi şimdi git, onlarla savaş!"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f4f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720" y="-3960"/>
            <a:ext cx="10077120" cy="54432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</a:rPr>
              <a:t>Baskılar ve kurtarıcılar - </a:t>
            </a:r>
            <a:r>
              <a:rPr lang="bg-BG" sz="2400" b="1" u="none" strike="noStrike">
                <a:solidFill>
                  <a:srgbClr val="000080"/>
                </a:solidFill>
                <a:effectLst/>
                <a:uFillTx/>
                <a:latin typeface="Trebuchet MS"/>
              </a:rPr>
              <a:t> </a:t>
            </a:r>
            <a:r>
              <a:rPr lang="bg-BG" sz="3200" b="1" u="none" strike="noStrike">
                <a:solidFill>
                  <a:srgbClr val="ff3333"/>
                </a:solidFill>
                <a:effectLst/>
                <a:uFillTx/>
                <a:latin typeface="Trebuchet MS"/>
              </a:rPr>
              <a:t>6. AVİMELEK </a:t>
            </a:r>
            <a:r>
              <a:rPr lang="bg-BG" sz="2400" b="1" u="none" strike="noStrike">
                <a:solidFill>
                  <a:srgbClr val="8b4513"/>
                </a:solidFill>
                <a:effectLst/>
                <a:uFillTx/>
                <a:latin typeface="Trebuchet MS"/>
              </a:rPr>
              <a:t>(b. 9)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" name=""/>
          <p:cNvSpPr/>
          <p:nvPr/>
        </p:nvSpPr>
        <p:spPr>
          <a:xfrm>
            <a:off x="8208000" y="2985120"/>
            <a:ext cx="1834920" cy="1186920"/>
          </a:xfrm>
          <a:prstGeom prst="rect">
            <a:avLst/>
          </a:prstGeom>
          <a:solidFill>
            <a:srgbClr val="2f4f4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Midyan bölgesi bugünkü Suudi 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55" name=""/>
          <p:cNvPicPr/>
          <p:nvPr/>
        </p:nvPicPr>
        <p:blipFill>
          <a:blip r:embed="rId1"/>
          <a:srcRect l="0" t="0" r="10753" b="0"/>
          <a:stretch/>
        </p:blipFill>
        <p:spPr>
          <a:xfrm>
            <a:off x="2604600" y="540360"/>
            <a:ext cx="7475040" cy="5130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6" name=""/>
          <p:cNvSpPr txBox="1"/>
          <p:nvPr/>
        </p:nvSpPr>
        <p:spPr>
          <a:xfrm>
            <a:off x="720" y="540360"/>
            <a:ext cx="2603880" cy="513036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txBody>
          <a:bodyPr lIns="144000" rIns="90000" tIns="144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20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9:39-40 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39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Şekem halkına öncülük eden </a:t>
            </a: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Gaal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, Avimelek'le savaşa tutuştu.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40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Ama tutunamayıp kaçmaya başladı. Avimelek ardına düştü. Kentin giriş kapısına dek çok sayıda ölü yerde yatıyordu.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41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Avimelek </a:t>
            </a: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Aruma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'da kaldı. Zevul ise Gaal'ı ve kardeşlerini </a:t>
            </a: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Şekem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'den kovdu, kentte yaşamalarına izin vermedi.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f4f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"/>
          <p:cNvSpPr/>
          <p:nvPr/>
        </p:nvSpPr>
        <p:spPr>
          <a:xfrm>
            <a:off x="288000" y="763200"/>
            <a:ext cx="4392000" cy="417744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20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9:41-45 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42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Savaşın ertesi günü Avimelek Şekemliler'in tarlalarına gittiklerini haber aldı.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43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Adamlarını üç bölüğe ayırıp kırda pusuya yattı. Halkın kentten çıktığını görünce saldırıp onları öldürdü.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44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Sonra yanındaki bölükle hızla ilerleyerek kentin giriş kapısına dayandı. Öbür iki bölükse tarlalardakilere saldırıp onları öldürdü. </a:t>
            </a: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45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Avimelek gün boyu kente karşı savaştı; kenti ele geçirdikten sonra halkını kılıçtan geçirdi. 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Kenti yıkıp üstüne tuz serpti.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720" y="-3960"/>
            <a:ext cx="10077120" cy="54432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</a:rPr>
              <a:t>Baskılar ve kurtarıcılar - </a:t>
            </a:r>
            <a:r>
              <a:rPr lang="bg-BG" sz="2400" b="1" u="none" strike="noStrike">
                <a:solidFill>
                  <a:srgbClr val="000080"/>
                </a:solidFill>
                <a:effectLst/>
                <a:uFillTx/>
                <a:latin typeface="Trebuchet MS"/>
              </a:rPr>
              <a:t> </a:t>
            </a:r>
            <a:r>
              <a:rPr lang="bg-BG" sz="3200" b="1" u="none" strike="noStrike">
                <a:solidFill>
                  <a:srgbClr val="ff3333"/>
                </a:solidFill>
                <a:effectLst/>
                <a:uFillTx/>
                <a:latin typeface="Trebuchet MS"/>
              </a:rPr>
              <a:t>6. AVİMELEK </a:t>
            </a:r>
            <a:r>
              <a:rPr lang="bg-BG" sz="2400" b="1" u="none" strike="noStrike">
                <a:solidFill>
                  <a:srgbClr val="8b4513"/>
                </a:solidFill>
                <a:effectLst/>
                <a:uFillTx/>
                <a:latin typeface="Trebuchet MS"/>
              </a:rPr>
              <a:t>(b. 9)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59" name=""/>
          <p:cNvPicPr/>
          <p:nvPr/>
        </p:nvPicPr>
        <p:blipFill>
          <a:blip r:embed="rId1"/>
          <a:stretch/>
        </p:blipFill>
        <p:spPr>
          <a:xfrm>
            <a:off x="4928400" y="540000"/>
            <a:ext cx="5152320" cy="5152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f4f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"/>
          <p:cNvPicPr/>
          <p:nvPr/>
        </p:nvPicPr>
        <p:blipFill>
          <a:blip r:embed="rId1"/>
          <a:stretch/>
        </p:blipFill>
        <p:spPr>
          <a:xfrm>
            <a:off x="3564000" y="540000"/>
            <a:ext cx="6516720" cy="5130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720" y="-3960"/>
            <a:ext cx="10077120" cy="54432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</a:rPr>
              <a:t>Baskılar ve kurtarıcılar - </a:t>
            </a:r>
            <a:r>
              <a:rPr lang="bg-BG" sz="2400" b="1" u="none" strike="noStrike">
                <a:solidFill>
                  <a:srgbClr val="000080"/>
                </a:solidFill>
                <a:effectLst/>
                <a:uFillTx/>
                <a:latin typeface="Trebuchet MS"/>
              </a:rPr>
              <a:t> </a:t>
            </a:r>
            <a:r>
              <a:rPr lang="bg-BG" sz="3200" b="1" u="none" strike="noStrike">
                <a:solidFill>
                  <a:srgbClr val="ff3333"/>
                </a:solidFill>
                <a:effectLst/>
                <a:uFillTx/>
                <a:latin typeface="Trebuchet MS"/>
              </a:rPr>
              <a:t>6. AVİMELEK </a:t>
            </a:r>
            <a:r>
              <a:rPr lang="bg-BG" sz="2400" b="1" u="none" strike="noStrike">
                <a:solidFill>
                  <a:srgbClr val="8b4513"/>
                </a:solidFill>
                <a:effectLst/>
                <a:uFillTx/>
                <a:latin typeface="Trebuchet MS"/>
              </a:rPr>
              <a:t>(b. 9)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"/>
          <p:cNvSpPr txBox="1"/>
          <p:nvPr/>
        </p:nvSpPr>
        <p:spPr>
          <a:xfrm>
            <a:off x="0" y="527400"/>
            <a:ext cx="3564000" cy="514332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20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9:46-50 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46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Şekem Kulesi'ndeki halk olup biteni duyunca, El-Berit Tapınağı'nın kalesine sığındı.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47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Onların Şekem Kulesi'nde toplandığını haber alan Avimelek, </a:t>
            </a: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48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yanındaki halkla birlikte </a:t>
            </a: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Salmon Dağı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'na çıktı. Eline bir balta alıp ağaçtan bir dal kesti, dalı omuzuna atarak yanındakilere, "Ne yaptığımı gördünüz" dedi, "Çabuk olun, siz de benim gibi yapın."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49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Böylece hepsi birer dal kesip Avimelek'i izledi. Dalları kalenin dibinde yığıp ateşe verdiler. Şekem Kulesi'ndeki bin kadar kadın, erkek yanarak öldü.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f4f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720" y="-3960"/>
            <a:ext cx="10077120" cy="54432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</a:rPr>
              <a:t>Baskılar ve kurtarıcılar - </a:t>
            </a:r>
            <a:r>
              <a:rPr lang="bg-BG" sz="2400" b="1" u="none" strike="noStrike">
                <a:solidFill>
                  <a:srgbClr val="000080"/>
                </a:solidFill>
                <a:effectLst/>
                <a:uFillTx/>
                <a:latin typeface="Trebuchet MS"/>
              </a:rPr>
              <a:t> </a:t>
            </a:r>
            <a:r>
              <a:rPr lang="bg-BG" sz="3200" b="1" u="none" strike="noStrike">
                <a:solidFill>
                  <a:srgbClr val="ff3333"/>
                </a:solidFill>
                <a:effectLst/>
                <a:uFillTx/>
                <a:latin typeface="Trebuchet MS"/>
              </a:rPr>
              <a:t>6. AVİMELEK </a:t>
            </a:r>
            <a:r>
              <a:rPr lang="bg-BG" sz="2400" b="1" u="none" strike="noStrike">
                <a:solidFill>
                  <a:srgbClr val="8b4513"/>
                </a:solidFill>
                <a:effectLst/>
                <a:uFillTx/>
                <a:latin typeface="Trebuchet MS"/>
              </a:rPr>
              <a:t>(b. 9)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" name=""/>
          <p:cNvSpPr/>
          <p:nvPr/>
        </p:nvSpPr>
        <p:spPr>
          <a:xfrm>
            <a:off x="432000" y="828000"/>
            <a:ext cx="3671280" cy="121824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20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9:50 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Bundan sonra Avimelek </a:t>
            </a:r>
            <a:r>
              <a:rPr lang="bg-BG" sz="18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Teves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üzerine yürüdü, kenti kuşatıp ele geçirdi.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"/>
          <p:cNvSpPr/>
          <p:nvPr/>
        </p:nvSpPr>
        <p:spPr>
          <a:xfrm>
            <a:off x="756000" y="2808000"/>
            <a:ext cx="3132720" cy="984600"/>
          </a:xfrm>
          <a:prstGeom prst="rect">
            <a:avLst/>
          </a:prstGeom>
          <a:solidFill>
            <a:srgbClr val="2f4f4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Şekem'den 15 km uzak.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Herhalde Avimelek' karşı ayaklandılar.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66" name=""/>
          <p:cNvPicPr/>
          <p:nvPr/>
        </p:nvPicPr>
        <p:blipFill>
          <a:blip r:embed="rId1"/>
          <a:stretch/>
        </p:blipFill>
        <p:spPr>
          <a:xfrm>
            <a:off x="5112000" y="828000"/>
            <a:ext cx="4644000" cy="4644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f4f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"/>
          <p:cNvPicPr/>
          <p:nvPr/>
        </p:nvPicPr>
        <p:blipFill>
          <a:blip r:embed="rId1"/>
          <a:srcRect l="0" t="-1209" r="4167" b="0"/>
          <a:stretch/>
        </p:blipFill>
        <p:spPr>
          <a:xfrm>
            <a:off x="3450600" y="432000"/>
            <a:ext cx="6628320" cy="5250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720" y="-3960"/>
            <a:ext cx="10077120" cy="54432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</a:rPr>
              <a:t>Baskılar ve kurtarıcılar - </a:t>
            </a:r>
            <a:r>
              <a:rPr lang="bg-BG" sz="2400" b="1" u="none" strike="noStrike">
                <a:solidFill>
                  <a:srgbClr val="000080"/>
                </a:solidFill>
                <a:effectLst/>
                <a:uFillTx/>
                <a:latin typeface="Trebuchet MS"/>
              </a:rPr>
              <a:t> </a:t>
            </a:r>
            <a:r>
              <a:rPr lang="bg-BG" sz="3200" b="1" u="none" strike="noStrike">
                <a:solidFill>
                  <a:srgbClr val="ff3333"/>
                </a:solidFill>
                <a:effectLst/>
                <a:uFillTx/>
                <a:latin typeface="Trebuchet MS"/>
              </a:rPr>
              <a:t>6. AVİMELEK </a:t>
            </a:r>
            <a:r>
              <a:rPr lang="bg-BG" sz="2400" b="1" u="none" strike="noStrike">
                <a:solidFill>
                  <a:srgbClr val="8b4513"/>
                </a:solidFill>
                <a:effectLst/>
                <a:uFillTx/>
                <a:latin typeface="Trebuchet MS"/>
              </a:rPr>
              <a:t>(b. 9)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" name=""/>
          <p:cNvSpPr/>
          <p:nvPr/>
        </p:nvSpPr>
        <p:spPr>
          <a:xfrm>
            <a:off x="360000" y="871200"/>
            <a:ext cx="2700000" cy="403344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20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9:51-52 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51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Kentin ortasında sağlam bir kule vardı. Kadın erkek bütün kent halkı oraya sığındı. Kapıları kapayıp kulenin damına çıktılar.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52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Avimelek gelip kuleyi kuşattı. Ateşe vermek için kapısına yaklaş-tığında, </a:t>
            </a: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53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bir kadın değirmenin üst taşını Avimelek'in üzerine atıp başını yardı.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"/>
          <p:cNvSpPr/>
          <p:nvPr/>
        </p:nvSpPr>
        <p:spPr>
          <a:xfrm>
            <a:off x="7522200" y="3534120"/>
            <a:ext cx="2377800" cy="1808280"/>
          </a:xfrm>
          <a:prstGeom prst="rect">
            <a:avLst/>
          </a:prstGeom>
          <a:solidFill>
            <a:srgbClr val="2f4f4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800" b="0" u="none" strike="noStrik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Avimelek bir taş üzerinde kardeşlerini öldürdü...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800" b="0" u="none" strike="noStrik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ve kendisi en sonun-da bir taş tarafından öldürüldü.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f4f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"/>
          <p:cNvSpPr/>
          <p:nvPr/>
        </p:nvSpPr>
        <p:spPr>
          <a:xfrm>
            <a:off x="504000" y="925200"/>
            <a:ext cx="3168000" cy="231480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20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9:54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Avimelek hemen silahlarını taşıyan uşağını çağırdı ve, "Kılıcını çek, beni öldür" dedi, "Hiç kimse, 'Avimelek'i bir kadın öldürdü demesin." Uşak kılıcını Avimelek'e saplayıp onu öldürdü.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720" y="-3960"/>
            <a:ext cx="10077120" cy="54432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</a:rPr>
              <a:t>Baskılar ve kurtarıcılar - </a:t>
            </a:r>
            <a:r>
              <a:rPr lang="bg-BG" sz="2400" b="1" u="none" strike="noStrike">
                <a:solidFill>
                  <a:srgbClr val="000080"/>
                </a:solidFill>
                <a:effectLst/>
                <a:uFillTx/>
                <a:latin typeface="Trebuchet MS"/>
              </a:rPr>
              <a:t> </a:t>
            </a:r>
            <a:r>
              <a:rPr lang="bg-BG" sz="3200" b="1" u="none" strike="noStrike">
                <a:solidFill>
                  <a:srgbClr val="ff3333"/>
                </a:solidFill>
                <a:effectLst/>
                <a:uFillTx/>
                <a:latin typeface="Trebuchet MS"/>
              </a:rPr>
              <a:t>6. AVİMELEK </a:t>
            </a:r>
            <a:r>
              <a:rPr lang="bg-BG" sz="2400" b="1" u="none" strike="noStrike">
                <a:solidFill>
                  <a:srgbClr val="8b4513"/>
                </a:solidFill>
                <a:effectLst/>
                <a:uFillTx/>
                <a:latin typeface="Trebuchet MS"/>
              </a:rPr>
              <a:t>(b. 9)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"/>
          <p:cNvSpPr/>
          <p:nvPr/>
        </p:nvSpPr>
        <p:spPr>
          <a:xfrm>
            <a:off x="8640000" y="1512000"/>
            <a:ext cx="862920" cy="862920"/>
          </a:xfrm>
          <a:prstGeom prst="ellipse">
            <a:avLst/>
          </a:prstGeom>
          <a:noFill/>
          <a:ln w="57240">
            <a:solidFill>
              <a:srgbClr val="0000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8440" rIns="118440" tIns="73440" bIns="73440" anchor="ctr">
            <a:noAutofit/>
          </a:bodyPr>
          <a:p>
            <a:pPr>
              <a:lnSpc>
                <a:spcPct val="100000"/>
              </a:lnSpc>
            </a:pP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74" name=""/>
          <p:cNvSpPr/>
          <p:nvPr/>
        </p:nvSpPr>
        <p:spPr>
          <a:xfrm>
            <a:off x="8208000" y="2985120"/>
            <a:ext cx="1834920" cy="1186920"/>
          </a:xfrm>
          <a:prstGeom prst="rect">
            <a:avLst/>
          </a:prstGeom>
          <a:solidFill>
            <a:srgbClr val="2f4f4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bg-BG" sz="1800" b="0" u="none" strike="noStrik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Midyan bölgesi bugünkü Suudi 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75" name=""/>
          <p:cNvPicPr/>
          <p:nvPr/>
        </p:nvPicPr>
        <p:blipFill>
          <a:blip r:embed="rId1"/>
          <a:stretch/>
        </p:blipFill>
        <p:spPr>
          <a:xfrm>
            <a:off x="4212000" y="535680"/>
            <a:ext cx="5868000" cy="5134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f4f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720" y="-3960"/>
            <a:ext cx="10077120" cy="54432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</a:rPr>
              <a:t>Baskılar ve kurtarıcılar - </a:t>
            </a:r>
            <a:r>
              <a:rPr lang="bg-BG" sz="2400" b="1" u="none" strike="noStrike">
                <a:solidFill>
                  <a:srgbClr val="000080"/>
                </a:solidFill>
                <a:effectLst/>
                <a:uFillTx/>
                <a:latin typeface="Trebuchet MS"/>
              </a:rPr>
              <a:t> </a:t>
            </a:r>
            <a:r>
              <a:rPr lang="bg-BG" sz="3200" b="1" u="none" strike="noStrike">
                <a:solidFill>
                  <a:srgbClr val="ff3333"/>
                </a:solidFill>
                <a:effectLst/>
                <a:uFillTx/>
                <a:latin typeface="Trebuchet MS"/>
              </a:rPr>
              <a:t>6. AVİMELEK </a:t>
            </a:r>
            <a:r>
              <a:rPr lang="bg-BG" sz="2400" b="1" u="none" strike="noStrike">
                <a:solidFill>
                  <a:srgbClr val="8b4513"/>
                </a:solidFill>
                <a:effectLst/>
                <a:uFillTx/>
                <a:latin typeface="Trebuchet MS"/>
              </a:rPr>
              <a:t>(b. 9)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"/>
          <p:cNvSpPr/>
          <p:nvPr/>
        </p:nvSpPr>
        <p:spPr>
          <a:xfrm>
            <a:off x="109080" y="540360"/>
            <a:ext cx="4966920" cy="3382200"/>
          </a:xfrm>
          <a:prstGeom prst="rect">
            <a:avLst/>
          </a:prstGeom>
          <a:solidFill>
            <a:srgbClr val="2f4f4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1" u="none" strike="noStrik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2.Samuel 11:14  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Sabahleyin Davut Yoav'a bir mektup yazıp Uriya aracılığıyla gönderdi. 15  Mektupta şöyle yazdı: "Uriya'yı savaşın en şiddetli olduğu cepheye yerleştir ve yanından çekil ki, vurulup ölsün." 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17  Kent halkı çıkıp Yoav'ın askerleriyle savaştı. Davut'un askerlerinden ölenler oldu. Hititli Uriya da ölenler arasındaydı. 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18  Yoav savaşla ilgili ayrıntılı haberleri Davut'a iletmek üzere bir ulak gönderdi. 19  Ulağı şöyle uyardı:  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78" name=""/>
          <p:cNvPicPr/>
          <p:nvPr/>
        </p:nvPicPr>
        <p:blipFill>
          <a:blip r:embed="rId1"/>
          <a:srcRect l="7852" t="0" r="0" b="0"/>
          <a:stretch/>
        </p:blipFill>
        <p:spPr>
          <a:xfrm>
            <a:off x="5097240" y="848520"/>
            <a:ext cx="4802760" cy="2931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9" name=""/>
          <p:cNvSpPr/>
          <p:nvPr/>
        </p:nvSpPr>
        <p:spPr>
          <a:xfrm>
            <a:off x="72000" y="3850560"/>
            <a:ext cx="8028000" cy="1736280"/>
          </a:xfrm>
          <a:prstGeom prst="rect">
            <a:avLst/>
          </a:prstGeom>
          <a:solidFill>
            <a:srgbClr val="2f4f4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"Sen savaşla ilgili ayrıntılı haberleri krala iletmeyi bitirdikten sonra, 20  kral öfkelenip sana şunu sorabilir: 'Onlarla savaşmak için kente neden o kadar çok yaklaştınız? Surdan ok atacaklarını bilmiyor muydunuz? 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800" b="0" u="none" strike="noStrik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21  </a:t>
            </a:r>
            <a:r>
              <a:rPr lang="bg-BG" sz="1800" b="0" u="none" strike="noStrike">
                <a:solidFill>
                  <a:srgbClr val="eee8aa"/>
                </a:solidFill>
                <a:effectLst/>
                <a:uFillTx/>
                <a:latin typeface="Trebuchet MS"/>
                <a:ea typeface="DejaVu Sans"/>
              </a:rPr>
              <a:t>Yerubbeşet oğlu Avimelek'i kim öldürdü? Teves'te surun üstünden bir kadın üzerine bir değirmen üst taşını atıp onu öldürmedi mi?</a:t>
            </a:r>
            <a:r>
              <a:rPr lang="bg-BG" sz="1800" b="0" u="none" strike="noStrik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 Öyleyse niçin sura o kadar çok yaklaştınız? O zaman, 'Kulun Hititli Uriya da öldü dersin." 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0" name=""/>
          <p:cNvSpPr/>
          <p:nvPr/>
        </p:nvSpPr>
        <p:spPr>
          <a:xfrm>
            <a:off x="7992000" y="4163400"/>
            <a:ext cx="2051280" cy="912600"/>
          </a:xfrm>
          <a:prstGeom prst="rect">
            <a:avLst/>
          </a:prstGeom>
          <a:solidFill>
            <a:srgbClr val="2f4f4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bg-BG" sz="1800" b="1" u="none" strike="noStrik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Beşet (Boşet)</a:t>
            </a:r>
            <a:r>
              <a:rPr lang="bg-BG" sz="1800" b="0" u="none" strike="noStrik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 = utanç verici, ayıp</a:t>
            </a:r>
            <a:endParaRPr lang="bg-BG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f4f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"/>
          <p:cNvSpPr/>
          <p:nvPr/>
        </p:nvSpPr>
        <p:spPr>
          <a:xfrm>
            <a:off x="360000" y="763200"/>
            <a:ext cx="3311280" cy="3830400"/>
          </a:xfrm>
          <a:prstGeom prst="rect">
            <a:avLst/>
          </a:prstGeom>
          <a:solidFill>
            <a:srgbClr val="ffff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bg-BG" sz="2000" b="1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9:55-57 </a:t>
            </a:r>
            <a:endParaRPr lang="bg-BG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55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Avimelek'in öldüğünü görünce İsrailliler evlerine döndüler.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56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Böylece Tanrı yetmiş kardeşini öldürerek babasına büyük kötülük eden Avimelek'i cezalandırdı.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</a:pPr>
            <a:r>
              <a:rPr lang="bg-BG" sz="14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57</a:t>
            </a:r>
            <a:r>
              <a:rPr lang="bg-BG" sz="1800" b="0" u="none" strike="noStrik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  Tanrı Şekem halkını da yaptıkları kötülüklerden ötürü cezalandırdı. Yerubbaal'ın oğlu Yotam'ın lanetine uğradılar. </a:t>
            </a:r>
            <a:endParaRPr lang="bg-BG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720" y="-3960"/>
            <a:ext cx="10077120" cy="544320"/>
          </a:xfrm>
          <a:prstGeom prst="rect">
            <a:avLst/>
          </a:prstGeom>
          <a:solidFill>
            <a:srgbClr val="00dcff"/>
          </a:solidFill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bg-BG" sz="2400" b="1" u="none" strike="noStrike">
                <a:solidFill>
                  <a:srgbClr val="000066"/>
                </a:solidFill>
                <a:effectLst/>
                <a:uFillTx/>
                <a:latin typeface="Trebuchet MS"/>
              </a:rPr>
              <a:t>Baskılar ve kurtarıcılar - </a:t>
            </a:r>
            <a:r>
              <a:rPr lang="bg-BG" sz="2400" b="1" u="none" strike="noStrike">
                <a:solidFill>
                  <a:srgbClr val="000080"/>
                </a:solidFill>
                <a:effectLst/>
                <a:uFillTx/>
                <a:latin typeface="Trebuchet MS"/>
              </a:rPr>
              <a:t> </a:t>
            </a:r>
            <a:r>
              <a:rPr lang="bg-BG" sz="3200" b="1" u="none" strike="noStrike">
                <a:solidFill>
                  <a:srgbClr val="ff3333"/>
                </a:solidFill>
                <a:effectLst/>
                <a:uFillTx/>
                <a:latin typeface="Trebuchet MS"/>
              </a:rPr>
              <a:t>6. AVİMELEK </a:t>
            </a:r>
            <a:r>
              <a:rPr lang="bg-BG" sz="2400" b="1" u="none" strike="noStrike">
                <a:solidFill>
                  <a:srgbClr val="8b4513"/>
                </a:solidFill>
                <a:effectLst/>
                <a:uFillTx/>
                <a:latin typeface="Trebuchet MS"/>
              </a:rPr>
              <a:t>(b. 9)</a:t>
            </a:r>
            <a:endParaRPr lang="bg-BG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50148</TotalTime>
  <Application>LibreOffice/25.8.6.2$Windows_X86_64 LibreOffice_project/b4b39682cd9868fa725bc664aff94278d315bd04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2014-09-10T09:14:22Z</dcterms:created>
  <dc:creator/>
  <dc:description/>
  <dc:language>bg-BG</dc:language>
  <cp:lastModifiedBy/>
  <dcterms:modified xsi:type="dcterms:W3CDTF">2026-06-19T18:25:29Z</dcterms:modified>
  <cp:revision>355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