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presProps.xml" ContentType="application/vnd.openxmlformats-officedocument.presentationml.presProps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6948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284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612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D684878-2E19-4335-9C0D-11C024E64BB1}" type="slidenum"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612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6948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284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612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ABCA7F6-2D09-4351-837F-93DFFC7DD619}" type="slidenum"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612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6948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948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9284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4612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4779092-71B6-4AF3-A4A6-5938ED4F94BC}" type="slidenum"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46120" cy="3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jpeg"/><Relationship Id="rId3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jpeg"/><Relationship Id="rId3" Type="http://schemas.openxmlformats.org/officeDocument/2006/relationships/slideLayout" Target="../slideLayouts/slideLayout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5" Type="http://schemas.openxmlformats.org/officeDocument/2006/relationships/slideLayout" Target="../slideLayouts/slideLayout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image" Target="../media/image31.jpeg"/><Relationship Id="rId3" Type="http://schemas.openxmlformats.org/officeDocument/2006/relationships/image" Target="../media/image32.jpeg"/><Relationship Id="rId4" Type="http://schemas.openxmlformats.org/officeDocument/2006/relationships/slideLayout" Target="../slideLayouts/slideLayout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slideLayout" Target="../slideLayouts/slideLayout2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2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2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image" Target="../media/image35.jpeg"/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5" Type="http://schemas.openxmlformats.org/officeDocument/2006/relationships/slideLayout" Target="../slideLayouts/slideLayout2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2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jpeg"/><Relationship Id="rId3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2290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"/>
          <p:cNvPicPr/>
          <p:nvPr/>
        </p:nvPicPr>
        <p:blipFill>
          <a:blip r:embed="rId1"/>
          <a:stretch/>
        </p:blipFill>
        <p:spPr>
          <a:xfrm>
            <a:off x="864000" y="6840"/>
            <a:ext cx="8422200" cy="5698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"/>
          <p:cNvSpPr/>
          <p:nvPr/>
        </p:nvSpPr>
        <p:spPr>
          <a:xfrm>
            <a:off x="3564000" y="404640"/>
            <a:ext cx="539604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90000"/>
              </a:lnSpc>
            </a:pPr>
            <a:r>
              <a:rPr lang="bg-BG" sz="7200" b="1" u="none" strike="noStrike">
                <a:solidFill>
                  <a:srgbClr val="6666ff"/>
                </a:solidFill>
                <a:effectLst/>
                <a:uFillTx/>
                <a:latin typeface="Constantia"/>
                <a:ea typeface="DejaVu Sans"/>
              </a:rPr>
              <a:t>HAKİMLER</a:t>
            </a:r>
            <a:r>
              <a:rPr lang="bg-BG" sz="4800" b="1" u="none" strike="noStrike">
                <a:solidFill>
                  <a:srgbClr val="000000"/>
                </a:solidFill>
                <a:effectLst/>
                <a:uFillTx/>
                <a:latin typeface="Constantia"/>
                <a:ea typeface="DejaVu Sans"/>
              </a:rPr>
              <a:t> kitabı</a:t>
            </a:r>
            <a:endParaRPr lang="bg-BG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"/>
          <p:cNvSpPr/>
          <p:nvPr/>
        </p:nvSpPr>
        <p:spPr>
          <a:xfrm>
            <a:off x="5400000" y="2592000"/>
            <a:ext cx="3707280" cy="100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3600" b="1" u="none" strike="noStrike">
                <a:solidFill>
                  <a:srgbClr val="7cfc00"/>
                </a:solidFill>
                <a:effectLst/>
                <a:uFillTx/>
                <a:latin typeface="Segoe UI Semibold"/>
                <a:ea typeface="DejaVu Sans"/>
              </a:rPr>
              <a:t>2. </a:t>
            </a:r>
            <a:r>
              <a:rPr lang="bg-BG" sz="4000" b="1" u="none" strike="noStrike">
                <a:solidFill>
                  <a:srgbClr val="7cfc00"/>
                </a:solidFill>
                <a:effectLst/>
                <a:uFillTx/>
                <a:latin typeface="Segoe UI Semibold"/>
                <a:ea typeface="DejaVu Sans"/>
              </a:rPr>
              <a:t>İsrail'in suçu</a:t>
            </a:r>
            <a:r>
              <a:rPr lang="bg-BG" sz="2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endParaRPr lang="bg-BG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bg-BG" sz="20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(1:1 - 3:6)</a:t>
            </a:r>
            <a:endParaRPr lang="bg-BG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"/>
          <p:cNvSpPr/>
          <p:nvPr/>
        </p:nvSpPr>
        <p:spPr>
          <a:xfrm>
            <a:off x="2160000" y="1008000"/>
            <a:ext cx="5145840" cy="4677840"/>
          </a:xfrm>
          <a:prstGeom prst="rect">
            <a:avLst/>
          </a:prstGeom>
          <a:solidFill>
            <a:srgbClr val="fff0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4000" bIns="45000" anchor="t">
            <a:noAutofit/>
          </a:bodyPr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</a:t>
            </a:r>
            <a:r>
              <a:rPr lang="bg-BG" sz="1800" b="1" u="none" strike="noStrik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Ana bölüm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   Baskılar ve kurtarıcılar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(3:7 - 16:31)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A. Otniel - Aram'a (Suriye'ye) karşı (3:7-11)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B. Ehut - Moavlılara karşı (3:12-30)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1. Şamgar (3:31)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C. Debora - Kenanlılara karşı (bölüm 4-5)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D. Gidyon - Midyanlılara karşı (bölüm 6-8)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  Avimelek, anti-hakim (bölüm 9)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2. Tola (10:1-2)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3. Yair (10:3-5)    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E. Yiftah - Ammonlulara karşı  (10:6 - 12:7)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4. İvsan (12:8-10)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5. Elon (12:11-12)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6. Avdon (12:13-15)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F.  Şimşon - Filistilere karşı  (bölüm 13-16)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"/>
          <p:cNvSpPr/>
          <p:nvPr/>
        </p:nvSpPr>
        <p:spPr>
          <a:xfrm>
            <a:off x="7128000" y="1008000"/>
            <a:ext cx="2949840" cy="4677840"/>
          </a:xfrm>
          <a:prstGeom prst="rect">
            <a:avLst/>
          </a:prstGeom>
          <a:solidFill>
            <a:srgbClr val="f0e68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16000" rIns="90000" tIns="144000" bIns="45000" anchor="t">
            <a:no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Ekleme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850"/>
              </a:spcAft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Hakimler zamanındaki düşkünlük</a:t>
            </a:r>
            <a:r>
              <a:rPr lang="bg-BG" sz="1800" b="0" u="none" strike="noStrike">
                <a:solidFill>
                  <a:srgbClr val="b22222"/>
                </a:solidFill>
                <a:effectLst/>
                <a:uFillTx/>
                <a:latin typeface="Trebuchet MS"/>
                <a:ea typeface="DejaVu Sans"/>
              </a:rPr>
              <a:t>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(b.17-21)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1. Birinci örnek: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   dinsel düşkünlük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Mika: kiralık Allah görevlisi (b.17)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	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Danlılar: zorbacılıkla putperestlik (b.18)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endParaRPr lang="bg-BG" sz="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2. İkinci örnek: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   ahlaki düşkünlük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	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Levilinin cariyesi ve Giva kasabası (b.19)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Benyaminlilerle iç savaş  (b.20-21)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"/>
          <p:cNvSpPr/>
          <p:nvPr/>
        </p:nvSpPr>
        <p:spPr>
          <a:xfrm>
            <a:off x="2412000" y="180000"/>
            <a:ext cx="4749840" cy="68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4000" b="1" u="none" strike="noStrike">
                <a:solidFill>
                  <a:srgbClr val="87cefa"/>
                </a:solidFill>
                <a:effectLst/>
                <a:uFillTx/>
                <a:latin typeface="Cambria"/>
                <a:ea typeface="DejaVu Sans"/>
              </a:rPr>
              <a:t>HAKİMLER - iskelet</a:t>
            </a:r>
            <a:endParaRPr lang="bg-BG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"/>
          <p:cNvSpPr/>
          <p:nvPr/>
        </p:nvSpPr>
        <p:spPr>
          <a:xfrm>
            <a:off x="0" y="1008000"/>
            <a:ext cx="2301840" cy="4677840"/>
          </a:xfrm>
          <a:prstGeom prst="rect">
            <a:avLst/>
          </a:prstGeom>
          <a:solidFill>
            <a:srgbClr val="98fb9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44000" rIns="90000" tIns="144000" bIns="45000" anchor="t">
            <a:no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Önsöz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İsrail'in suçu</a:t>
            </a:r>
            <a:r>
              <a:rPr lang="bg-BG" sz="1800" b="0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1. İsrailin birinci suçu: düşmanlarını tam yenmediler  (1:1 - 2:5)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2. İsrailin ikinci suçu: Rabbe karşı gittler  (2:6 - 3:6)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"/>
          <p:cNvSpPr/>
          <p:nvPr/>
        </p:nvSpPr>
        <p:spPr>
          <a:xfrm>
            <a:off x="288000" y="720000"/>
            <a:ext cx="3669840" cy="45338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1:1-3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İsrailliler, Yeşu'nun ölümünden sonra RAB'be, "Bizim için Kenanlılar'la savaşmaya ilk kim gidecek?" diye sordular.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  RAB, "Yahuda oymağı gidecek" dedi, "Kenan ülkesini onun eline teslim ediyorum."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3 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Yahuda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oğulları, kardeşleri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Şimon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oğulları'na, "Kenanlılar'la savaşmak için payımıza düşen bölgeye bizimle birlikte gelin" dediler, "Sonra biz de payınıza düşen bölgeye sizinle geliriz." Böylece Şimonoğulları Yahudaoğulları'yla birlikte gitti.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5" name=""/>
          <p:cNvPicPr/>
          <p:nvPr/>
        </p:nvPicPr>
        <p:blipFill>
          <a:blip r:embed="rId1"/>
          <a:stretch/>
        </p:blipFill>
        <p:spPr>
          <a:xfrm>
            <a:off x="6264000" y="540360"/>
            <a:ext cx="3813480" cy="5138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"/>
          <p:cNvSpPr/>
          <p:nvPr/>
        </p:nvSpPr>
        <p:spPr>
          <a:xfrm rot="2419200">
            <a:off x="6569280" y="3092040"/>
            <a:ext cx="1639800" cy="2728800"/>
          </a:xfrm>
          <a:prstGeom prst="ellipse">
            <a:avLst/>
          </a:prstGeom>
          <a:noFill/>
          <a:ln w="38160">
            <a:solidFill>
              <a:srgbClr val="0000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7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"/>
          <p:cNvSpPr/>
          <p:nvPr/>
        </p:nvSpPr>
        <p:spPr>
          <a:xfrm>
            <a:off x="288000" y="828000"/>
            <a:ext cx="4677840" cy="43898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1:4-7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4 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Yahuda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 saldırıya geçti. RAB Kenanlılar'la Perizliler'i ellerine teslim etti. Bezek'te onlardan on bin kişiyi öldürdüler.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5  Adoni-Bezek'le orada karşılaşıp savaşa tutuştular, Kenanlılar'la Perizliler'i yenilgiye uğrattılar.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6  Adoni-Bezek kaçtı, ama peşine düşüp onu yakaladılar; elleriyle ayaklarının başparmaklarını kestiler. 7  O zaman Adoni-Bezek şöyle dedi: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"Elleriyle ayaklarının başparmakları kesilmiş yetmiş kral, soframdan düşen kırıntıları toplayıp yerdi. Tanrı bana onlara yaptıklarımın karşılığını veriyor."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Adoni-Bezek'i Yeruşalim'e götürdüler; orada öldü.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9" name=""/>
          <p:cNvPicPr/>
          <p:nvPr/>
        </p:nvPicPr>
        <p:blipFill>
          <a:blip r:embed="rId1"/>
          <a:stretch/>
        </p:blipFill>
        <p:spPr>
          <a:xfrm>
            <a:off x="5544000" y="936000"/>
            <a:ext cx="4105800" cy="2848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" name=""/>
          <p:cNvSpPr/>
          <p:nvPr/>
        </p:nvSpPr>
        <p:spPr>
          <a:xfrm>
            <a:off x="5400000" y="3960000"/>
            <a:ext cx="4029840" cy="148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Bezek - herhalde Yeruşalim'e yakın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Adoni-Bezek - parmakları kestiler, bir daha bir silah tutmasın diye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"göze göz, dişe diş" cezası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"/>
          <p:cNvSpPr/>
          <p:nvPr/>
        </p:nvSpPr>
        <p:spPr>
          <a:xfrm>
            <a:off x="288000" y="828000"/>
            <a:ext cx="3669840" cy="43898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1:8-11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8 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Yahuda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 Yeruşalim'e saldırıp kenti aldılar; halkı kılıçtan geçirerek kenti ateşe verdiler.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  Sonra dağlık bölgede, Negev'de ve Şefela'da yaşayan Kenanlılar'la savaşmak üzere güneye yöneldiler.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10  Eski adı </a:t>
            </a:r>
            <a:r>
              <a:rPr lang="bg-BG" sz="1800" b="0" i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Kiryat-Arba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olan </a:t>
            </a: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Hevron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'da yaşayan Kenanlılar'ın üzerine yürüyerek Şeşay, Ahiman ve Talmay'ı yenilgiye uğrattılar.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11  Oradan eski adı </a:t>
            </a:r>
            <a:r>
              <a:rPr lang="bg-BG" sz="1800" b="0" i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Kiryat-Sefer</a:t>
            </a:r>
            <a:r>
              <a:rPr lang="bg-BG" sz="1800" b="0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olan </a:t>
            </a: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Devir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Kenti halkının üzerine yürüdüler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" name=""/>
          <p:cNvPicPr/>
          <p:nvPr/>
        </p:nvPicPr>
        <p:blipFill>
          <a:blip r:embed="rId1"/>
          <a:stretch/>
        </p:blipFill>
        <p:spPr>
          <a:xfrm>
            <a:off x="4392000" y="720000"/>
            <a:ext cx="5037840" cy="4648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" name=""/>
          <p:cNvSpPr/>
          <p:nvPr/>
        </p:nvSpPr>
        <p:spPr>
          <a:xfrm>
            <a:off x="7056000" y="2520000"/>
            <a:ext cx="789840" cy="285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5" name=""/>
          <p:cNvSpPr/>
          <p:nvPr/>
        </p:nvSpPr>
        <p:spPr>
          <a:xfrm>
            <a:off x="6696000" y="3348000"/>
            <a:ext cx="645840" cy="249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6" name=""/>
          <p:cNvSpPr/>
          <p:nvPr/>
        </p:nvSpPr>
        <p:spPr>
          <a:xfrm>
            <a:off x="5544000" y="3512880"/>
            <a:ext cx="969840" cy="24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1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Kiryat-Sefer</a:t>
            </a:r>
            <a:endParaRPr lang="bg-BG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"/>
          <p:cNvSpPr/>
          <p:nvPr/>
        </p:nvSpPr>
        <p:spPr>
          <a:xfrm>
            <a:off x="6444000" y="3636000"/>
            <a:ext cx="69840" cy="69840"/>
          </a:xfrm>
          <a:prstGeom prst="ellipse">
            <a:avLst/>
          </a:prstGeom>
          <a:solidFill>
            <a:srgbClr val="000000">
              <a:alpha val="90000"/>
            </a:srgb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6120" bIns="612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8" name=""/>
          <p:cNvSpPr/>
          <p:nvPr/>
        </p:nvSpPr>
        <p:spPr>
          <a:xfrm>
            <a:off x="5508000" y="3492000"/>
            <a:ext cx="1113840" cy="285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9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"/>
          <p:cNvSpPr/>
          <p:nvPr/>
        </p:nvSpPr>
        <p:spPr>
          <a:xfrm>
            <a:off x="216000" y="864000"/>
            <a:ext cx="4317840" cy="43898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1:12-15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12 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Kalev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, "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Kiryat-Sefer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halkını yenip orayı ele geçirene kızım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Aksa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'yı eş olarak vereceğim" dedi.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13  Kenti Kalev'in küçük kardeşi Kenaz'ın oğlu </a:t>
            </a:r>
            <a:r>
              <a:rPr lang="bg-BG" sz="1800" b="0" i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Otniel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ele geçirdi. Bunun üzerine Kalev kızı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Aksa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'yı ona eş olarak verdi.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14  Kız Otniel'in yanına varınca, onu babasından bir tarla istemeye zorladı. Kalev, eşeğinden inen kızına, "Bir isteğin mi var?" diye sordu.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15  Kız, "Bana bir armağan ver" dedi, "Madem Negev'deki toprakları bana verdin, su kaynaklarını da ver." Böylece Kalev yukarı ve aşağı su kaynaklarını ona verdi.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1" name=""/>
          <p:cNvPicPr/>
          <p:nvPr/>
        </p:nvPicPr>
        <p:blipFill>
          <a:blip r:embed="rId1"/>
          <a:stretch/>
        </p:blipFill>
        <p:spPr>
          <a:xfrm>
            <a:off x="4788000" y="864000"/>
            <a:ext cx="5037840" cy="345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" name=""/>
          <p:cNvSpPr/>
          <p:nvPr/>
        </p:nvSpPr>
        <p:spPr>
          <a:xfrm>
            <a:off x="5904000" y="1892880"/>
            <a:ext cx="969840" cy="24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1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Kiryat-Sefer</a:t>
            </a:r>
            <a:endParaRPr lang="bg-BG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>
            <a:off x="6804000" y="2016000"/>
            <a:ext cx="69840" cy="69840"/>
          </a:xfrm>
          <a:prstGeom prst="ellipse">
            <a:avLst/>
          </a:prstGeom>
          <a:solidFill>
            <a:srgbClr val="000000">
              <a:alpha val="90000"/>
            </a:srgb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6120" bIns="612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4" name=""/>
          <p:cNvSpPr/>
          <p:nvPr/>
        </p:nvSpPr>
        <p:spPr>
          <a:xfrm>
            <a:off x="6012000" y="3692880"/>
            <a:ext cx="969840" cy="29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4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NEGEV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5436000" y="4500000"/>
            <a:ext cx="4353840" cy="89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"Negev" sözü aslında "güney" demektir. Aksa burada demek istiyor ki, "Bana verdiğin yer sanki çölde, susuz"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4932000" y="2572200"/>
            <a:ext cx="1761840" cy="884160"/>
          </a:xfrm>
          <a:prstGeom prst="rect">
            <a:avLst/>
          </a:prstGeom>
          <a:solidFill>
            <a:srgbClr val="faebd7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Kalev  -  Kenaz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   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Wingdings"/>
              </a:rPr>
              <a:t> Aksa-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Webdings"/>
                <a:ea typeface="Webdings"/>
              </a:rPr>
              <a:t>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Webdings"/>
              </a:rPr>
              <a:t>-Otniel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"/>
          <p:cNvSpPr/>
          <p:nvPr/>
        </p:nvSpPr>
        <p:spPr>
          <a:xfrm>
            <a:off x="288000" y="828000"/>
            <a:ext cx="3021840" cy="41378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1:16-19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16  Musa'nın kayınbabasının torunları olan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Kenliler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, Yahudaoğulları'yla birlikte Hurma Kenti'nden ayrılıp Arat'ın güneyindeki Yahuda Çölü'nde yaşamaya gittiler.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17  Bundan sonra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Yahuda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oğulları, kardeşleri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Şimon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oğulları'yla birlikte gidip </a:t>
            </a: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Sefat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Kenti'nde oturan Kenanlılar'ı yenilgiye uğrattılar. Kenti tümüyle yıktılar ve oraya </a:t>
            </a: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Horma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adını verdiler.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9" name=""/>
          <p:cNvPicPr/>
          <p:nvPr/>
        </p:nvPicPr>
        <p:blipFill>
          <a:blip r:embed="rId1"/>
          <a:stretch/>
        </p:blipFill>
        <p:spPr>
          <a:xfrm>
            <a:off x="5040000" y="792000"/>
            <a:ext cx="5037840" cy="4648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" name=""/>
          <p:cNvSpPr/>
          <p:nvPr/>
        </p:nvSpPr>
        <p:spPr>
          <a:xfrm>
            <a:off x="7488000" y="4068000"/>
            <a:ext cx="789840" cy="501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51" name=""/>
          <p:cNvPicPr/>
          <p:nvPr/>
        </p:nvPicPr>
        <p:blipFill>
          <a:blip r:embed="rId2"/>
          <a:stretch/>
        </p:blipFill>
        <p:spPr>
          <a:xfrm>
            <a:off x="3573360" y="1152000"/>
            <a:ext cx="2904480" cy="2625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"/>
          <p:cNvSpPr/>
          <p:nvPr/>
        </p:nvSpPr>
        <p:spPr>
          <a:xfrm>
            <a:off x="324000" y="972000"/>
            <a:ext cx="2517840" cy="42098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1:18-19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18  Yahudaoğulları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Gazze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'yi,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Aşkelon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'u,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Ekron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'u ve bunlara bağlı toprakları da ele geçirdiler.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19  RAB Yahudaoğul-ları'yla birlikteydi. Yahudaoğulları dağlık bölgeyi ele geçirdiler-se de ovada yaşayan halkı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kovamadılar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 Çünkü bunların demir-den savaş arabaları vardı.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4" name=""/>
          <p:cNvPicPr/>
          <p:nvPr/>
        </p:nvPicPr>
        <p:blipFill>
          <a:blip r:embed="rId1"/>
          <a:stretch/>
        </p:blipFill>
        <p:spPr>
          <a:xfrm>
            <a:off x="5040000" y="792000"/>
            <a:ext cx="5037840" cy="4648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" name=""/>
          <p:cNvSpPr/>
          <p:nvPr/>
        </p:nvSpPr>
        <p:spPr>
          <a:xfrm>
            <a:off x="5040000" y="3600000"/>
            <a:ext cx="501840" cy="285840"/>
          </a:xfrm>
          <a:prstGeom prst="ellipse">
            <a:avLst/>
          </a:prstGeom>
          <a:noFill/>
          <a:ln w="38160">
            <a:solidFill>
              <a:srgbClr val="0000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56" name=""/>
          <p:cNvSpPr/>
          <p:nvPr/>
        </p:nvSpPr>
        <p:spPr>
          <a:xfrm>
            <a:off x="6480000" y="2700000"/>
            <a:ext cx="537840" cy="357840"/>
          </a:xfrm>
          <a:prstGeom prst="ellipse">
            <a:avLst/>
          </a:prstGeom>
          <a:noFill/>
          <a:ln w="38160">
            <a:solidFill>
              <a:srgbClr val="0000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57" name=""/>
          <p:cNvSpPr/>
          <p:nvPr/>
        </p:nvSpPr>
        <p:spPr>
          <a:xfrm>
            <a:off x="5184000" y="3024000"/>
            <a:ext cx="717840" cy="285840"/>
          </a:xfrm>
          <a:prstGeom prst="ellipse">
            <a:avLst/>
          </a:prstGeom>
          <a:noFill/>
          <a:ln w="38160">
            <a:solidFill>
              <a:srgbClr val="0000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58" name=""/>
          <p:cNvPicPr/>
          <p:nvPr/>
        </p:nvPicPr>
        <p:blipFill>
          <a:blip r:embed="rId2">
            <a:lum contrast="20000"/>
          </a:blip>
          <a:stretch/>
        </p:blipFill>
        <p:spPr>
          <a:xfrm>
            <a:off x="3060000" y="792000"/>
            <a:ext cx="3093840" cy="2125440"/>
          </a:xfrm>
          <a:prstGeom prst="rect">
            <a:avLst/>
          </a:prstGeom>
          <a:noFill/>
          <a:ln w="0">
            <a:solidFill>
              <a:srgbClr val="808080"/>
            </a:solidFill>
          </a:ln>
        </p:spPr>
      </p:pic>
      <p:sp>
        <p:nvSpPr>
          <p:cNvPr id="59" name=""/>
          <p:cNvSpPr/>
          <p:nvPr/>
        </p:nvSpPr>
        <p:spPr>
          <a:xfrm>
            <a:off x="2952000" y="3312000"/>
            <a:ext cx="1797840" cy="179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Demek a.18'de geçen yengi geçici idi. Filist kasabaları her zaman problem yarattı.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"/>
          <p:cNvSpPr/>
          <p:nvPr/>
        </p:nvSpPr>
        <p:spPr>
          <a:xfrm>
            <a:off x="288000" y="864000"/>
            <a:ext cx="3885840" cy="9338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1:20 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Musa'nın sözü uyarınca Hevron'u Kalev'e verdiler. Kalev de Anak'ın üç torununu oradan sürdü.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>
            <a:off x="252000" y="2016000"/>
            <a:ext cx="4101840" cy="336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Say 14:24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Ama kulum Kalev'de başka bir ruh var, o bütün yüreğiyle ardımca yürüdü. Araştırmak için gittiği ülkeye onu götüreceğim, onun soyu orayı miras alacak.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Yasa 1:35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'Atalarınıza ant içerek söz verdiğim o verimli ülkeyi, bu kötü kuşaktan Yefunne oğlu Kalev dışında hiç kimse görmeyecek. Yalnız o görecek, ayak bastığı toprakları ona ve soyuna vereceğim. Çünkü o bütün yüreğiyle RAB'bin yolunda yürüdü.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"/>
          <p:cNvSpPr/>
          <p:nvPr/>
        </p:nvSpPr>
        <p:spPr>
          <a:xfrm>
            <a:off x="4824000" y="864000"/>
            <a:ext cx="4821840" cy="12218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1:21 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Bununla birlikte Benyaminoğulları Yeruşalim'de yaşayan Yevuslular'ı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kovmadılar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 Yevuslular bugün de Yeruşalim'de Benyamin-oğulları'yla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birlikte yaşıyorlar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"/>
          <p:cNvSpPr/>
          <p:nvPr/>
        </p:nvSpPr>
        <p:spPr>
          <a:xfrm>
            <a:off x="4932000" y="2394000"/>
            <a:ext cx="4101840" cy="260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"bugün de"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-  bu ayet kitabın yazılış tarihini gösteriyor: Davud'un zamanından çnce.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2.Samuel 5:6-9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-  Kral Davut'la adamları Yeruşalim'de yaşayan Yevuslular'a saldırmak için yola çıktılar. 7  Ne var ki, Davut Siyon Kalesi'ni ele geçirdi. Daha sonra bu kaleye "Davut Kenti" adı verildi.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"/>
          <p:cNvPicPr/>
          <p:nvPr/>
        </p:nvPicPr>
        <p:blipFill>
          <a:blip r:embed="rId1"/>
          <a:stretch/>
        </p:blipFill>
        <p:spPr>
          <a:xfrm>
            <a:off x="6214320" y="519120"/>
            <a:ext cx="3855240" cy="5148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7" name=""/>
          <p:cNvSpPr/>
          <p:nvPr/>
        </p:nvSpPr>
        <p:spPr>
          <a:xfrm>
            <a:off x="72000" y="864000"/>
            <a:ext cx="3813840" cy="44618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1:22-26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22  Yusuf'un soyundan gelenler </a:t>
            </a: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Beytel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'in üzerine yürüdüler. RAB onlarla birlikteydi.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23  Eski adı </a:t>
            </a: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Luz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olan Beytel Kenti hakkında bilgi toplamak için gönderdikleri casuslar kentten çıkan bir adam gördüler. Ona, "Kentin girişini bize gösterirsen, sana iyi davranırız" dediler.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25  Kentin girişini gösteren adamla ailesini serbest bıraktılar, kent halkını ise kılıçtan geçirdiler.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26  Adam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Hitit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topraklarına göç ederek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Luz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adında bir kent kurdu; kent bugün de bu adla anılıyor.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"/>
          <p:cNvSpPr/>
          <p:nvPr/>
        </p:nvSpPr>
        <p:spPr>
          <a:xfrm>
            <a:off x="8028000" y="2016000"/>
            <a:ext cx="645840" cy="29412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720" rIns="108720" tIns="63720" bIns="6372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69" name=""/>
          <p:cNvSpPr/>
          <p:nvPr/>
        </p:nvSpPr>
        <p:spPr>
          <a:xfrm>
            <a:off x="3996000" y="972000"/>
            <a:ext cx="2193840" cy="406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Gen 12:8 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İbrahim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ç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adırını Beytel ile Ay Kenti'nin arasına kurdu. Orada RAB'be bir sunak yapıp RAB'be yakardı.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Yar 28:17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Yakup ve, "Ne korkunç bir yer!" dedi, "Bu,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Tanrı'nın evi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nden başka bir yer olamaz. Burası göklerin kapısı."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"/>
          <p:cNvSpPr/>
          <p:nvPr/>
        </p:nvSpPr>
        <p:spPr>
          <a:xfrm>
            <a:off x="288000" y="864000"/>
            <a:ext cx="3813840" cy="40298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1:27-29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27 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Manaşşe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 Beytşean, Taanak, Dor, Yivleam, Megiddo ve bunların çevre köylerindeki halkı kovmadı. Çünkü Kenanlılar bu topraklarda kalmakta kararlıydı.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28  İsrailliler Kenan halkını tümüyle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kovmadılar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; ama zamanla güçlenince onları angaryasına çalıştırdılar.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29 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Efrayim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 Gezer'de yaşayan Kenanlılar'ı buradan sürmediler. Kenanlılar Gezer'de İsrailliler'in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arasında yaşadılar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2" name=""/>
          <p:cNvPicPr/>
          <p:nvPr/>
        </p:nvPicPr>
        <p:blipFill>
          <a:blip r:embed="rId1"/>
          <a:stretch/>
        </p:blipFill>
        <p:spPr>
          <a:xfrm>
            <a:off x="4608000" y="786960"/>
            <a:ext cx="4533840" cy="461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" name=""/>
          <p:cNvSpPr/>
          <p:nvPr/>
        </p:nvSpPr>
        <p:spPr>
          <a:xfrm>
            <a:off x="5760000" y="1764000"/>
            <a:ext cx="789840" cy="285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4" name=""/>
          <p:cNvSpPr/>
          <p:nvPr/>
        </p:nvSpPr>
        <p:spPr>
          <a:xfrm>
            <a:off x="5940000" y="2124000"/>
            <a:ext cx="789840" cy="285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5" name=""/>
          <p:cNvSpPr/>
          <p:nvPr/>
        </p:nvSpPr>
        <p:spPr>
          <a:xfrm>
            <a:off x="6300000" y="2448000"/>
            <a:ext cx="681840" cy="249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6" name=""/>
          <p:cNvSpPr/>
          <p:nvPr/>
        </p:nvSpPr>
        <p:spPr>
          <a:xfrm>
            <a:off x="5184000" y="1764000"/>
            <a:ext cx="537840" cy="249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7" name=""/>
          <p:cNvSpPr/>
          <p:nvPr/>
        </p:nvSpPr>
        <p:spPr>
          <a:xfrm>
            <a:off x="7488000" y="2304000"/>
            <a:ext cx="789840" cy="393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8" name=""/>
          <p:cNvSpPr/>
          <p:nvPr/>
        </p:nvSpPr>
        <p:spPr>
          <a:xfrm>
            <a:off x="5112000" y="4824000"/>
            <a:ext cx="681840" cy="249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9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"/>
          <p:cNvSpPr/>
          <p:nvPr/>
        </p:nvSpPr>
        <p:spPr>
          <a:xfrm>
            <a:off x="288000" y="807120"/>
            <a:ext cx="3957840" cy="300672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1:30-32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30 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Zevulun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da Kitron ve Nahalol halklarını kovmadı. İsrailliler arasında yaşayan bu Kenanlılar angarya işler yaptılar.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31 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Aşer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oğulları'na gelince, onlar da Akko, Sayda, Ahlav, Akziv, Helba, Afek ve Rehov halklarını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kovmadılar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32  Bu topraklardaki Kenanlılar'ı kovmayıp onlarla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birlikte yaşadılar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1" name=""/>
          <p:cNvPicPr/>
          <p:nvPr/>
        </p:nvPicPr>
        <p:blipFill>
          <a:blip r:embed="rId1"/>
          <a:stretch/>
        </p:blipFill>
        <p:spPr>
          <a:xfrm>
            <a:off x="4752000" y="1008000"/>
            <a:ext cx="4533840" cy="366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" name=""/>
          <p:cNvSpPr/>
          <p:nvPr/>
        </p:nvSpPr>
        <p:spPr>
          <a:xfrm>
            <a:off x="6480000" y="1548000"/>
            <a:ext cx="789840" cy="285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3" name=""/>
          <p:cNvSpPr/>
          <p:nvPr/>
        </p:nvSpPr>
        <p:spPr>
          <a:xfrm>
            <a:off x="6192000" y="2916000"/>
            <a:ext cx="789840" cy="285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4" name=""/>
          <p:cNvSpPr/>
          <p:nvPr/>
        </p:nvSpPr>
        <p:spPr>
          <a:xfrm>
            <a:off x="6120000" y="2376000"/>
            <a:ext cx="573840" cy="285840"/>
          </a:xfrm>
          <a:prstGeom prst="ellipse">
            <a:avLst/>
          </a:prstGeom>
          <a:noFill/>
          <a:ln w="38160">
            <a:solidFill>
              <a:srgbClr val="598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5" name=""/>
          <p:cNvSpPr/>
          <p:nvPr/>
        </p:nvSpPr>
        <p:spPr>
          <a:xfrm>
            <a:off x="5724000" y="1980000"/>
            <a:ext cx="717840" cy="249840"/>
          </a:xfrm>
          <a:prstGeom prst="ellipse">
            <a:avLst/>
          </a:prstGeom>
          <a:noFill/>
          <a:ln w="38160">
            <a:solidFill>
              <a:srgbClr val="598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6" name=""/>
          <p:cNvSpPr/>
          <p:nvPr/>
        </p:nvSpPr>
        <p:spPr>
          <a:xfrm>
            <a:off x="6300000" y="2664000"/>
            <a:ext cx="717840" cy="249840"/>
          </a:xfrm>
          <a:prstGeom prst="ellipse">
            <a:avLst/>
          </a:prstGeom>
          <a:noFill/>
          <a:ln w="38160">
            <a:solidFill>
              <a:srgbClr val="598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7" name=""/>
          <p:cNvSpPr/>
          <p:nvPr/>
        </p:nvSpPr>
        <p:spPr>
          <a:xfrm>
            <a:off x="6228000" y="972000"/>
            <a:ext cx="609840" cy="249840"/>
          </a:xfrm>
          <a:prstGeom prst="ellipse">
            <a:avLst/>
          </a:prstGeom>
          <a:noFill/>
          <a:ln w="38160">
            <a:solidFill>
              <a:srgbClr val="598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8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"/>
          <p:cNvSpPr/>
          <p:nvPr/>
        </p:nvSpPr>
        <p:spPr>
          <a:xfrm>
            <a:off x="144000" y="720000"/>
            <a:ext cx="3381840" cy="47498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1:33-36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33 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Naftali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Beytşemeş ve Beytanat halkını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kovmadı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 Buraların halkı olan Kenanlılar'la birlikte yaşayıp onları angaryasına çalıştırdı.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34  Amorlular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Dan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oğulları'nı ovaya inmekten alıkoyarak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dağlık bölgelerde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tuttular. 35  Amorlular Heres Dağı'nda, Ayalon'da ve Şaalvim'de kalmakta kararlıydılar. Yusuf'un torunları güçlenince onları angaryasına çalıştırmaya başladılar. 36  Amorlular'ın sınırı Akrep Geçidi'nden Sela'ya ve ötesine uzanıyordu.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0" name=""/>
          <p:cNvPicPr/>
          <p:nvPr/>
        </p:nvPicPr>
        <p:blipFill>
          <a:blip r:embed="rId1"/>
          <a:stretch/>
        </p:blipFill>
        <p:spPr>
          <a:xfrm>
            <a:off x="4104000" y="858960"/>
            <a:ext cx="4533840" cy="417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"/>
          <p:cNvSpPr/>
          <p:nvPr/>
        </p:nvSpPr>
        <p:spPr>
          <a:xfrm>
            <a:off x="5256000" y="3204000"/>
            <a:ext cx="789840" cy="429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2" name=""/>
          <p:cNvSpPr/>
          <p:nvPr/>
        </p:nvSpPr>
        <p:spPr>
          <a:xfrm>
            <a:off x="4968000" y="2988000"/>
            <a:ext cx="717840" cy="249840"/>
          </a:xfrm>
          <a:prstGeom prst="ellipse">
            <a:avLst/>
          </a:prstGeom>
          <a:noFill/>
          <a:ln w="38160">
            <a:solidFill>
              <a:srgbClr val="598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3" name=""/>
          <p:cNvSpPr/>
          <p:nvPr/>
        </p:nvSpPr>
        <p:spPr>
          <a:xfrm>
            <a:off x="5184000" y="2736000"/>
            <a:ext cx="789840" cy="285840"/>
          </a:xfrm>
          <a:prstGeom prst="ellipse">
            <a:avLst/>
          </a:prstGeom>
          <a:noFill/>
          <a:ln w="38160">
            <a:solidFill>
              <a:srgbClr val="598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4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"/>
          <p:cNvPicPr/>
          <p:nvPr/>
        </p:nvPicPr>
        <p:blipFill>
          <a:blip r:embed="rId1"/>
          <a:stretch/>
        </p:blipFill>
        <p:spPr>
          <a:xfrm>
            <a:off x="5424480" y="432000"/>
            <a:ext cx="4644720" cy="523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"/>
          <p:cNvSpPr/>
          <p:nvPr/>
        </p:nvSpPr>
        <p:spPr>
          <a:xfrm>
            <a:off x="288000" y="721080"/>
            <a:ext cx="4641840" cy="39276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2:1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RAB'bin meleği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Gilgal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'dan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Bokim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'e gitti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"/>
          <p:cNvSpPr/>
          <p:nvPr/>
        </p:nvSpPr>
        <p:spPr>
          <a:xfrm>
            <a:off x="7380000" y="2736000"/>
            <a:ext cx="537840" cy="2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Şilo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"/>
          <p:cNvSpPr/>
          <p:nvPr/>
        </p:nvSpPr>
        <p:spPr>
          <a:xfrm>
            <a:off x="7236000" y="2736000"/>
            <a:ext cx="645840" cy="357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9" name=""/>
          <p:cNvSpPr/>
          <p:nvPr/>
        </p:nvSpPr>
        <p:spPr>
          <a:xfrm>
            <a:off x="7452000" y="3312000"/>
            <a:ext cx="573840" cy="321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00" name=""/>
          <p:cNvSpPr/>
          <p:nvPr/>
        </p:nvSpPr>
        <p:spPr>
          <a:xfrm>
            <a:off x="6696000" y="3240000"/>
            <a:ext cx="645840" cy="285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grpSp>
        <p:nvGrpSpPr>
          <p:cNvPr id="101" name=""/>
          <p:cNvGrpSpPr/>
          <p:nvPr/>
        </p:nvGrpSpPr>
        <p:grpSpPr>
          <a:xfrm>
            <a:off x="4176000" y="3816000"/>
            <a:ext cx="3417480" cy="1689480"/>
            <a:chOff x="4176000" y="3816000"/>
            <a:chExt cx="3417480" cy="1689480"/>
          </a:xfrm>
        </p:grpSpPr>
        <p:pic>
          <p:nvPicPr>
            <p:cNvPr id="102" name=""/>
            <p:cNvPicPr/>
            <p:nvPr/>
          </p:nvPicPr>
          <p:blipFill>
            <a:blip r:embed="rId2"/>
            <a:stretch/>
          </p:blipFill>
          <p:spPr>
            <a:xfrm>
              <a:off x="4176000" y="3816000"/>
              <a:ext cx="3417480" cy="16894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3" name=""/>
            <p:cNvSpPr/>
            <p:nvPr/>
          </p:nvSpPr>
          <p:spPr>
            <a:xfrm>
              <a:off x="4898160" y="3816000"/>
              <a:ext cx="2505600" cy="563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bg-BG" sz="1400" b="1" u="none" strike="noStrike">
                  <a:solidFill>
                    <a:srgbClr val="000000"/>
                  </a:solidFill>
                  <a:effectLst/>
                  <a:uFillTx/>
                  <a:latin typeface="Trebuchet MS"/>
                  <a:ea typeface="DejaVu Sans"/>
                </a:rPr>
                <a:t>Gilgal</a:t>
              </a:r>
              <a:r>
                <a:rPr lang="bg-BG" sz="1400" b="0" u="none" strike="noStrike">
                  <a:solidFill>
                    <a:srgbClr val="000000"/>
                  </a:solidFill>
                  <a:effectLst/>
                  <a:uFillTx/>
                  <a:latin typeface="Trebuchet MS"/>
                  <a:ea typeface="DejaVu Sans"/>
                </a:rPr>
                <a:t> - İsrael Kenan topraklarına buradan girdi</a:t>
              </a:r>
              <a:endParaRPr lang="bg-BG" sz="1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04" name=""/>
          <p:cNvSpPr/>
          <p:nvPr/>
        </p:nvSpPr>
        <p:spPr>
          <a:xfrm>
            <a:off x="252000" y="1199160"/>
            <a:ext cx="5469840" cy="175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Yeşu 5:14-15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Adam, "Hiçbiri" dedi, "Ben RAB'bin ordusunun komutanıyım. Şimdi geldim." O zaman Yeşu yüzüstü yere kapanıp ona tapındı. "Efendimin kuluna buyruğu nedir?" diye sordu. 15  RAB'bin ordusunun komutanı, "Çarığını çıkar" dedi, "Çünkü bastığın yer kutsaldır." Yeşu söyleneni yaptı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5" name=""/>
          <p:cNvPicPr/>
          <p:nvPr/>
        </p:nvPicPr>
        <p:blipFill>
          <a:blip r:embed="rId3"/>
          <a:stretch/>
        </p:blipFill>
        <p:spPr>
          <a:xfrm>
            <a:off x="252000" y="3019680"/>
            <a:ext cx="3705840" cy="2489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"/>
          <p:cNvPicPr/>
          <p:nvPr/>
        </p:nvPicPr>
        <p:blipFill>
          <a:blip r:embed="rId1"/>
          <a:stretch/>
        </p:blipFill>
        <p:spPr>
          <a:xfrm>
            <a:off x="5424480" y="432000"/>
            <a:ext cx="4644720" cy="523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8" name=""/>
          <p:cNvSpPr/>
          <p:nvPr/>
        </p:nvSpPr>
        <p:spPr>
          <a:xfrm>
            <a:off x="396000" y="757080"/>
            <a:ext cx="4533840" cy="251676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2:1-5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  RAB'bin meleği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Gilgal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'dan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Bokim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'e gitti ve İsrailliler'e şöyle dedi: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"Sizi Mısır'dan çıkarıp atalarınıza söz verdiğim toprağa getirdim. 'Sizinle yaptığım antlaşmayı hiçbir zaman bozmayacağım dedim.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  Dedim ki, 'Bu topraklarda yaşayanlarla antlaşma yapmayın; sunaklarını yıkın.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"/>
          <p:cNvSpPr/>
          <p:nvPr/>
        </p:nvSpPr>
        <p:spPr>
          <a:xfrm>
            <a:off x="7380000" y="2736000"/>
            <a:ext cx="537840" cy="2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Şilo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"/>
          <p:cNvSpPr/>
          <p:nvPr/>
        </p:nvSpPr>
        <p:spPr>
          <a:xfrm>
            <a:off x="7236000" y="2736000"/>
            <a:ext cx="645840" cy="357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11" name=""/>
          <p:cNvSpPr/>
          <p:nvPr/>
        </p:nvSpPr>
        <p:spPr>
          <a:xfrm>
            <a:off x="7452000" y="3312000"/>
            <a:ext cx="573840" cy="321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12" name=""/>
          <p:cNvSpPr/>
          <p:nvPr/>
        </p:nvSpPr>
        <p:spPr>
          <a:xfrm>
            <a:off x="6696000" y="3240000"/>
            <a:ext cx="645840" cy="28584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13" name=""/>
          <p:cNvSpPr/>
          <p:nvPr/>
        </p:nvSpPr>
        <p:spPr>
          <a:xfrm>
            <a:off x="792000" y="3479040"/>
            <a:ext cx="2877840" cy="141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Bokim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0000" indent="-18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adın anlamı "ağlayanlar"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0000" indent="-18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başka yerde geçmiyor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0000" indent="-18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Şilo yada Beytel için sembolik bir ad olabilir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4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"/>
          <p:cNvPicPr/>
          <p:nvPr/>
        </p:nvPicPr>
        <p:blipFill>
          <a:blip r:embed="rId1"/>
          <a:stretch/>
        </p:blipFill>
        <p:spPr>
          <a:xfrm>
            <a:off x="336240" y="540360"/>
            <a:ext cx="9453600" cy="51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"/>
          <p:cNvSpPr/>
          <p:nvPr/>
        </p:nvSpPr>
        <p:spPr>
          <a:xfrm>
            <a:off x="216000" y="684000"/>
            <a:ext cx="3741840" cy="17618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2:2-5  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sözümü dinlemediniz. Bunu neden yaptınız? 3 Onun için şimdi, 'Bu halkları önünüzden kovmayacağım; onlar böğrünüzde diken, ilahları da size tuzak olacak diyorum."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"/>
          <p:cNvSpPr/>
          <p:nvPr/>
        </p:nvSpPr>
        <p:spPr>
          <a:xfrm>
            <a:off x="4500000" y="4068000"/>
            <a:ext cx="4101840" cy="14720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2:4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RAB'bin meleği sözlerini bitirince bütün İsrail halkı hıçkıra hıçkıra ağlamaya başladı. 5  Bu yüzden oraya Bokim adını verdiler ve orada RAB'be kurban sundular.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"/>
          <p:cNvSpPr/>
          <p:nvPr/>
        </p:nvSpPr>
        <p:spPr>
          <a:xfrm>
            <a:off x="216000" y="684000"/>
            <a:ext cx="5685840" cy="17978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2:6-7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6  Bundan sonra Yeşu halkı gönderdi. İsrailliler paylarına düşen toprakları miras edinmek için yola çıktılar. 7  Yeşu yaşadıkça ve RAB'bin İsrail için yaptığı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büyük işleri görmüş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olup Yeşu'dan sonra sağ kalan ileri gelenler durdukça halk RAB'be kulluk etti.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"/>
          <p:cNvSpPr/>
          <p:nvPr/>
        </p:nvSpPr>
        <p:spPr>
          <a:xfrm>
            <a:off x="288000" y="2844000"/>
            <a:ext cx="5613840" cy="21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Çıkış 12:26-27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Çocuklarınız size, 'Bu törenin anlamı nedir?' diye sorduklarında, 'Bu RAB'bin Fısıh kurbanıdır' diyeceksiniz, 'Çünkü RAB Mısırlılar'ı öldürürken evlerimizin üzerinden geçerek bizi bağışladı.'"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 kuşak yeniden Rab için kazanılmalı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Töre - yaşanılmış olay arasında fark var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2" name=""/>
          <p:cNvPicPr/>
          <p:nvPr/>
        </p:nvPicPr>
        <p:blipFill>
          <a:blip r:embed="rId1"/>
          <a:stretch/>
        </p:blipFill>
        <p:spPr>
          <a:xfrm>
            <a:off x="6436080" y="648000"/>
            <a:ext cx="3353760" cy="3741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3" name=""/>
          <p:cNvPicPr/>
          <p:nvPr/>
        </p:nvPicPr>
        <p:blipFill>
          <a:blip r:embed="rId2"/>
          <a:stretch/>
        </p:blipFill>
        <p:spPr>
          <a:xfrm>
            <a:off x="6120000" y="3312000"/>
            <a:ext cx="3813840" cy="2157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"/>
          <p:cNvPicPr/>
          <p:nvPr/>
        </p:nvPicPr>
        <p:blipFill>
          <a:blip r:embed="rId1"/>
          <a:stretch/>
        </p:blipFill>
        <p:spPr>
          <a:xfrm>
            <a:off x="6192000" y="540720"/>
            <a:ext cx="3885480" cy="51271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25" name=""/>
          <p:cNvGrpSpPr/>
          <p:nvPr/>
        </p:nvGrpSpPr>
        <p:grpSpPr>
          <a:xfrm>
            <a:off x="6444000" y="3672000"/>
            <a:ext cx="2621520" cy="1849320"/>
            <a:chOff x="6444000" y="3672000"/>
            <a:chExt cx="2621520" cy="1849320"/>
          </a:xfrm>
        </p:grpSpPr>
        <p:pic>
          <p:nvPicPr>
            <p:cNvPr id="126" name=""/>
            <p:cNvPicPr/>
            <p:nvPr/>
          </p:nvPicPr>
          <p:blipFill>
            <a:blip r:embed="rId2"/>
            <a:stretch/>
          </p:blipFill>
          <p:spPr>
            <a:xfrm>
              <a:off x="6444000" y="3672000"/>
              <a:ext cx="2621520" cy="1849320"/>
            </a:xfrm>
            <a:prstGeom prst="rect">
              <a:avLst/>
            </a:prstGeom>
            <a:noFill/>
            <a:ln w="19080">
              <a:solidFill>
                <a:srgbClr val="fffff0"/>
              </a:solidFill>
              <a:round/>
            </a:ln>
          </p:spPr>
        </p:pic>
        <p:sp>
          <p:nvSpPr>
            <p:cNvPr id="127" name=""/>
            <p:cNvSpPr/>
            <p:nvPr/>
          </p:nvSpPr>
          <p:spPr>
            <a:xfrm>
              <a:off x="6444000" y="3841200"/>
              <a:ext cx="2589840" cy="57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 anchorCtr="1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1600" b="1" u="none" strike="noStrike">
                  <a:solidFill>
                    <a:srgbClr val="ffff00"/>
                  </a:solidFill>
                  <a:effectLst/>
                  <a:uFillTx/>
                  <a:latin typeface="Arial"/>
                  <a:ea typeface="DejaVu Sans"/>
                </a:rPr>
                <a:t>İstanbul Beykoz'daki "Yeşu'nun mezarı"</a:t>
              </a:r>
              <a:endParaRPr lang="bg-BG" sz="16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28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"/>
          <p:cNvSpPr/>
          <p:nvPr/>
        </p:nvSpPr>
        <p:spPr>
          <a:xfrm>
            <a:off x="7992000" y="2736000"/>
            <a:ext cx="141840" cy="141840"/>
          </a:xfrm>
          <a:prstGeom prst="ellipse">
            <a:avLst/>
          </a:prstGeom>
          <a:solidFill>
            <a:srgbClr val="ff0000"/>
          </a:solidFill>
          <a:ln w="0">
            <a:solidFill>
              <a:srgbClr val="808080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30" name=""/>
          <p:cNvSpPr/>
          <p:nvPr/>
        </p:nvSpPr>
        <p:spPr>
          <a:xfrm>
            <a:off x="7128000" y="2340000"/>
            <a:ext cx="1509840" cy="313920"/>
          </a:xfrm>
          <a:prstGeom prst="rect">
            <a:avLst/>
          </a:prstGeom>
          <a:solidFill>
            <a:srgbClr val="ffe4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6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Timnat-Heres</a:t>
            </a:r>
            <a:endParaRPr lang="bg-BG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"/>
          <p:cNvSpPr/>
          <p:nvPr/>
        </p:nvSpPr>
        <p:spPr>
          <a:xfrm>
            <a:off x="360000" y="792000"/>
            <a:ext cx="5362200" cy="124992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108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2:8-9 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RAB'bin kulu Nun oğlu Yeşu yüz on yaşında öldü. 9  Onu Efrayim'in dağlık bölgesindeki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Gaaş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Dağı'nın kuzeyine, kendi mülkünün sınırları içinde kalan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Timnat-Heres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'e gömdüler.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"/>
          <p:cNvSpPr/>
          <p:nvPr/>
        </p:nvSpPr>
        <p:spPr>
          <a:xfrm>
            <a:off x="360000" y="2268000"/>
            <a:ext cx="5613840" cy="266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Yeşu 19:49-50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İsrailliler bölgelere göre toprakları bölüştürme işini bitirdikten sonra, kendi topraklarından Nun oğlu Yeşu'ya pay verdiler. 50  RAB'bin buyruğu uyarınca, ona istediği kenti, Efrayim'in dağlık bölgesindeki Timnat-Serah'ı verdiler. Yeşu kenti onarıp oraya yerleşti.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50000"/>
              <a:buFont typeface="Wingdings" charset="2"/>
              <a:buChar char=""/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1:20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Hevron kasabası Kalev'e verildi. İki özel pay, İsrail halkını Kenan'a götüren iki önder için.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7" dur="indefinite" restart="never" nodeType="tmRoot">
          <p:childTnLst>
            <p:seq>
              <p:cTn id="28" dur="indefinite" nodeType="mainSeq">
                <p:childTnLst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"/>
          <p:cNvSpPr/>
          <p:nvPr/>
        </p:nvSpPr>
        <p:spPr>
          <a:xfrm>
            <a:off x="288000" y="792000"/>
            <a:ext cx="4246200" cy="42044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2:10-13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10  Bu kuşaktan olanların hepsi ölüp atalarına kavuştuktan sonra, RAB'bi tanımayan ve O'nun İsrail için yaptıklarını bilmeyen yeni bir kuşak yetişti.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11  İsrailliler RAB'bin gözünde kötü olanı yaptılar, Baallar'a* taptılar.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12  Kendilerini Mısır'dan çıkaran atalarının Tanrısı RAB'bi terk ettiler. Çevrelerinde yaşayan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ulusların değişik ilahlarına bağlanıp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onlara taparak RAB'bi öfkelendirdiler.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13  Çünkü RAB'bi terk edip Baal'a ve Aştoretler'e* taptılar.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5" name=""/>
          <p:cNvGrpSpPr/>
          <p:nvPr/>
        </p:nvGrpSpPr>
        <p:grpSpPr>
          <a:xfrm>
            <a:off x="4916160" y="864360"/>
            <a:ext cx="4910040" cy="2239200"/>
            <a:chOff x="4916160" y="864360"/>
            <a:chExt cx="4910040" cy="2239200"/>
          </a:xfrm>
        </p:grpSpPr>
        <p:pic>
          <p:nvPicPr>
            <p:cNvPr id="136" name=""/>
            <p:cNvPicPr/>
            <p:nvPr/>
          </p:nvPicPr>
          <p:blipFill>
            <a:blip r:embed="rId1"/>
            <a:stretch/>
          </p:blipFill>
          <p:spPr>
            <a:xfrm>
              <a:off x="4916160" y="864360"/>
              <a:ext cx="4910040" cy="22392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37" name=""/>
            <p:cNvSpPr/>
            <p:nvPr/>
          </p:nvSpPr>
          <p:spPr>
            <a:xfrm>
              <a:off x="5309640" y="2592360"/>
              <a:ext cx="4126680" cy="378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bg-BG" sz="2000" b="1" u="none" strike="noStrike">
                  <a:solidFill>
                    <a:srgbClr val="ffff00"/>
                  </a:solidFill>
                  <a:effectLst/>
                  <a:uFillTx/>
                  <a:latin typeface="Georgia"/>
                  <a:ea typeface="DejaVu Sans"/>
                </a:rPr>
                <a:t>Günah ve Tövbe kısır döngüsü</a:t>
              </a:r>
              <a:endPara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"/>
          <p:cNvSpPr/>
          <p:nvPr/>
        </p:nvSpPr>
        <p:spPr>
          <a:xfrm>
            <a:off x="504000" y="1008000"/>
            <a:ext cx="3309840" cy="453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1. Tanrıların babası: 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El, hem herşeyin yaratıcısı, hem de bütün tanrıların babası sayılırdı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Çoğu defa bir boğa ile gösteriliırdı, yada boğa onu sembolize ederdi.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EA'da 'El' adı artık genel bir anlam taşıyor ve 250 defa geçiyor.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Tanımlayıcı ekler: "El-Şaday"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Çoğulu 'Elohim', tek tanrı olarak 'Yahve'nin yerine geçiyor.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9" name=""/>
          <p:cNvPicPr/>
          <p:nvPr/>
        </p:nvPicPr>
        <p:blipFill>
          <a:blip r:embed="rId1"/>
          <a:stretch/>
        </p:blipFill>
        <p:spPr>
          <a:xfrm>
            <a:off x="6036480" y="1135440"/>
            <a:ext cx="3753360" cy="397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0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66cda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Özel konu: Baal ve Aşera tapınışı</a:t>
            </a:r>
            <a:endParaRPr lang="bg-BG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1" name=""/>
          <p:cNvPicPr/>
          <p:nvPr/>
        </p:nvPicPr>
        <p:blipFill>
          <a:blip r:embed="rId2"/>
          <a:stretch/>
        </p:blipFill>
        <p:spPr>
          <a:xfrm>
            <a:off x="4128120" y="1135440"/>
            <a:ext cx="1841760" cy="3974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"/>
          <p:cNvSpPr/>
          <p:nvPr/>
        </p:nvSpPr>
        <p:spPr>
          <a:xfrm>
            <a:off x="504000" y="828000"/>
            <a:ext cx="5109840" cy="460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2. Baal Kimdir?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Baal, aslında “efendi” veya “rab” anlamına gelir, ve 'Hadad' tanrısı için kullanılırdı.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'El'in oğlu sayılırdı.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Eski Kenan bölgesinde tapınılan önemli bir fırtına ve bereket tanrısıydı.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Özellikle yağmur, verimlilik, tarım ve savaş ile ilgilidir.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"Bulutların üzerinde gezen" - EA'da Yahve öyle gösterilir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Yeşaya 19:1  -  İşte RAB hızla yol alan buluta binmiş Mısır'a geliyor! Mısır putları O'nun önünde titriyor, Mısırlılar'ın yüreği hopluyor.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İlyas - ateş arabaları = Yahve'nin hizmetçileri bile Baal kadar güçlüdür.2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"/>
          <p:cNvSpPr/>
          <p:nvPr/>
        </p:nvSpPr>
        <p:spPr>
          <a:xfrm>
            <a:off x="1080" y="-1080"/>
            <a:ext cx="10077480" cy="539640"/>
          </a:xfrm>
          <a:prstGeom prst="rect">
            <a:avLst/>
          </a:prstGeom>
          <a:solidFill>
            <a:srgbClr val="66cda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Özel konu: Baal ve Aşera tapınışı</a:t>
            </a:r>
            <a:endParaRPr lang="bg-BG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4" name=""/>
          <p:cNvPicPr/>
          <p:nvPr/>
        </p:nvPicPr>
        <p:blipFill>
          <a:blip r:embed="rId1"/>
          <a:stretch/>
        </p:blipFill>
        <p:spPr>
          <a:xfrm>
            <a:off x="6120360" y="792000"/>
            <a:ext cx="3613320" cy="4677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"/>
          <p:cNvSpPr/>
          <p:nvPr/>
        </p:nvSpPr>
        <p:spPr>
          <a:xfrm>
            <a:off x="504000" y="864000"/>
            <a:ext cx="5973840" cy="46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4. Tarihsel Arka Plan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Tunç Çağı boyunca (yaklaşık MÖ 2000–1200) Kenan bölgesinde Baal tapınışı yaygındı. İsrailliler, Kenan topraklarına girdiklerinde bu kültle karşılaştılar.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Arkeologlar Ugarit, Hazor ve Megiddo gibi şehirlerde kalıntılar buldu.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5. Baal’ın Özellikleri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Fırtına ve gök gürültüsü tanrısı olarak görülürdü.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Çoğu zaman elinde yıldırım veya mızrakla tasvir edilirdi.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Bereketin kaynağı kabul edildiği için tarım toplumları tarafından önemli sayılırdı.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Ölüm ve kuraklık güçlerine karşı savaşan bir tanrı olarak anlatılırdı.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"/>
          <p:cNvSpPr/>
          <p:nvPr/>
        </p:nvSpPr>
        <p:spPr>
          <a:xfrm>
            <a:off x="1440" y="-720"/>
            <a:ext cx="10077480" cy="539640"/>
          </a:xfrm>
          <a:prstGeom prst="rect">
            <a:avLst/>
          </a:prstGeom>
          <a:solidFill>
            <a:srgbClr val="66cda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Özel konu: Baal ve Aşera tapınışı</a:t>
            </a:r>
            <a:endParaRPr lang="bg-BG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7" name=""/>
          <p:cNvPicPr/>
          <p:nvPr/>
        </p:nvPicPr>
        <p:blipFill>
          <a:blip r:embed="rId1"/>
          <a:stretch/>
        </p:blipFill>
        <p:spPr>
          <a:xfrm>
            <a:off x="7344000" y="825840"/>
            <a:ext cx="2519280" cy="4644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"/>
          <p:cNvSpPr/>
          <p:nvPr/>
        </p:nvSpPr>
        <p:spPr>
          <a:xfrm>
            <a:off x="504000" y="792000"/>
            <a:ext cx="4101840" cy="467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6. Aşera kim idi?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Başka adlar: Aştarot, Astarte, İştar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Kenan ve Fenike dünyasında tapınılan önemli bir tanrıçaydı.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Bereket, aşk, savaş ve doğurganlık ile ilişkilendirilirdi.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Çoğu zaman Baal’ın eşi veya ona bağlı bir tanrıça olarak görülürdü.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Bazı bölgelerde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İştar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ve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Anat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gibi diğer Yakın Doğu tanrıçalarıyla benzer özellikler taşırdı.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Aşera kültü özellikle bereket ritüelleri ve tapınak ibadetleriyle bağlantılıydı.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9" name=""/>
          <p:cNvPicPr/>
          <p:nvPr/>
        </p:nvPicPr>
        <p:blipFill>
          <a:blip r:embed="rId1"/>
          <a:stretch/>
        </p:blipFill>
        <p:spPr>
          <a:xfrm>
            <a:off x="5472000" y="757080"/>
            <a:ext cx="2500200" cy="3765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0" name=""/>
          <p:cNvPicPr/>
          <p:nvPr/>
        </p:nvPicPr>
        <p:blipFill>
          <a:blip r:embed="rId2"/>
          <a:stretch/>
        </p:blipFill>
        <p:spPr>
          <a:xfrm>
            <a:off x="4824360" y="2808360"/>
            <a:ext cx="1509480" cy="2589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1" name=""/>
          <p:cNvPicPr/>
          <p:nvPr/>
        </p:nvPicPr>
        <p:blipFill>
          <a:blip r:embed="rId3"/>
          <a:stretch/>
        </p:blipFill>
        <p:spPr>
          <a:xfrm>
            <a:off x="7592040" y="3246840"/>
            <a:ext cx="1623240" cy="2151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2" name=""/>
          <p:cNvPicPr/>
          <p:nvPr/>
        </p:nvPicPr>
        <p:blipFill>
          <a:blip r:embed="rId4"/>
          <a:stretch/>
        </p:blipFill>
        <p:spPr>
          <a:xfrm>
            <a:off x="7676280" y="936000"/>
            <a:ext cx="2005560" cy="2013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3" name=""/>
          <p:cNvSpPr/>
          <p:nvPr/>
        </p:nvSpPr>
        <p:spPr>
          <a:xfrm>
            <a:off x="1440" y="-720"/>
            <a:ext cx="10077480" cy="539640"/>
          </a:xfrm>
          <a:prstGeom prst="rect">
            <a:avLst/>
          </a:prstGeom>
          <a:solidFill>
            <a:srgbClr val="66cda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Özel konu: Baal ve Aşera tapınışı</a:t>
            </a:r>
            <a:endParaRPr lang="bg-BG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"/>
          <p:cNvSpPr/>
          <p:nvPr/>
        </p:nvSpPr>
        <p:spPr>
          <a:xfrm>
            <a:off x="432000" y="1116000"/>
            <a:ext cx="3885840" cy="401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7. Baal ve Aşera Tapınışı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Tapınaklarda ve yüksek tepelerde ibadet edilirdi.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Aşera çoğu defa bir ağacın gövdesi biçiminde tapılırdı. O yüzden EA'da sık sık "her yeşil ağacın altında" söz geçiyor.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1.Krallar 14:23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-  Ayrıca kendilerine her yüksek tepenin üstüne ve bol yapraklı her ağacın altına tapınma yerleri, dikili taşlar ve Aşera putları yaptılar. 7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"/>
          <p:cNvSpPr/>
          <p:nvPr/>
        </p:nvSpPr>
        <p:spPr>
          <a:xfrm>
            <a:off x="1440" y="-720"/>
            <a:ext cx="10077480" cy="539640"/>
          </a:xfrm>
          <a:prstGeom prst="rect">
            <a:avLst/>
          </a:prstGeom>
          <a:solidFill>
            <a:srgbClr val="66cda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Özel konu: Baal ve Aşera tapınışı</a:t>
            </a:r>
            <a:endParaRPr lang="bg-BG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6" name=""/>
          <p:cNvPicPr/>
          <p:nvPr/>
        </p:nvPicPr>
        <p:blipFill>
          <a:blip r:embed="rId1"/>
          <a:stretch/>
        </p:blipFill>
        <p:spPr>
          <a:xfrm>
            <a:off x="4680000" y="864000"/>
            <a:ext cx="4557600" cy="292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7" name=""/>
          <p:cNvSpPr/>
          <p:nvPr/>
        </p:nvSpPr>
        <p:spPr>
          <a:xfrm>
            <a:off x="4356000" y="3933720"/>
            <a:ext cx="5325840" cy="148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Sunular, hayvan kurbanları ve adaklar yaygındı. Kimi yerde ve durumlarda insan kurbanları da verilirdi.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Ritüel danslar ve törensel uygulamalar. Onunla verimlilik sağlarmış.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"/>
          <p:cNvSpPr/>
          <p:nvPr/>
        </p:nvSpPr>
        <p:spPr>
          <a:xfrm>
            <a:off x="216000" y="684000"/>
            <a:ext cx="4533840" cy="212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7. Baal ve Aşera tapınışı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Göksel evlilik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 Baal (yağmur) ve Aşera (toprak) bir araya gelince ekinlere bereket gelirdi.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 yüzden yeryüzünde erkekler kutsal fahişelerle yattılar, tanrıları memnun etmek için. Çarpıcı bir örnek:  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9" name=""/>
          <p:cNvPicPr/>
          <p:nvPr/>
        </p:nvPicPr>
        <p:blipFill>
          <a:blip r:embed="rId1"/>
          <a:stretch/>
        </p:blipFill>
        <p:spPr>
          <a:xfrm>
            <a:off x="7056000" y="3024000"/>
            <a:ext cx="2661840" cy="24156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60" name=""/>
          <p:cNvGrpSpPr/>
          <p:nvPr/>
        </p:nvGrpSpPr>
        <p:grpSpPr>
          <a:xfrm>
            <a:off x="8136000" y="684000"/>
            <a:ext cx="1888920" cy="1797840"/>
            <a:chOff x="8136000" y="684000"/>
            <a:chExt cx="1888920" cy="1797840"/>
          </a:xfrm>
        </p:grpSpPr>
        <p:pic>
          <p:nvPicPr>
            <p:cNvPr id="161" name=""/>
            <p:cNvPicPr/>
            <p:nvPr/>
          </p:nvPicPr>
          <p:blipFill>
            <a:blip r:embed="rId2"/>
            <a:stretch/>
          </p:blipFill>
          <p:spPr>
            <a:xfrm>
              <a:off x="8136000" y="684000"/>
              <a:ext cx="1833840" cy="17978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62" name=""/>
            <p:cNvSpPr/>
            <p:nvPr/>
          </p:nvSpPr>
          <p:spPr>
            <a:xfrm>
              <a:off x="8136000" y="2142000"/>
              <a:ext cx="1888920" cy="313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bg-BG" sz="1600" b="1" u="none" strike="noStrik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rPr>
                <a:t>Yahuda ve Tamar</a:t>
              </a:r>
              <a:endParaRPr lang="bg-BG" sz="16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63" name=""/>
          <p:cNvSpPr/>
          <p:nvPr/>
        </p:nvSpPr>
        <p:spPr>
          <a:xfrm>
            <a:off x="1440" y="-720"/>
            <a:ext cx="10077480" cy="539640"/>
          </a:xfrm>
          <a:prstGeom prst="rect">
            <a:avLst/>
          </a:prstGeom>
          <a:solidFill>
            <a:srgbClr val="66cda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Özel konu: Baal ve Aşera tapınışı</a:t>
            </a:r>
            <a:endParaRPr lang="bg-BG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4" name=""/>
          <p:cNvPicPr/>
          <p:nvPr/>
        </p:nvPicPr>
        <p:blipFill>
          <a:blip r:embed="rId3"/>
          <a:stretch/>
        </p:blipFill>
        <p:spPr>
          <a:xfrm>
            <a:off x="4917600" y="648000"/>
            <a:ext cx="3072240" cy="307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"/>
          <p:cNvSpPr/>
          <p:nvPr/>
        </p:nvSpPr>
        <p:spPr>
          <a:xfrm>
            <a:off x="4104000" y="3421080"/>
            <a:ext cx="2733840" cy="207288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108000" anchor="t">
            <a:spAutoFit/>
          </a:bodyPr>
          <a:p>
            <a:pPr>
              <a:lnSpc>
                <a:spcPct val="100000"/>
              </a:lnSpc>
              <a:spcBef>
                <a:spcPts val="1134"/>
              </a:spcBef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Amos 2:8 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 sunağın yanına,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Rehin alınan giysilerin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üzerine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uzanır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,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Tanrılarının Tapınağı'nda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Ceza karşılığı alınan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şarabı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içerler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"/>
          <p:cNvSpPr/>
          <p:nvPr/>
        </p:nvSpPr>
        <p:spPr>
          <a:xfrm>
            <a:off x="432000" y="3003120"/>
            <a:ext cx="3345840" cy="228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Çıkış  22:26-27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"Komşunuzun abasını rehin alırsanız, gün batmadan geri vereceksiniz. Çünkü tek örtüsü abasıdır, ancak onunla örtünebilir. Onsuz nasıl yatar? Bana feryat ederse işiteceğim, çünkü ben iyilikseverim."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" dur="indefinite" restart="never" nodeType="tmRoot">
          <p:childTnLst>
            <p:seq>
              <p:cTn id="34" dur="indefinite" nodeType="mainSeq">
                <p:childTnLst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"/>
          <p:cNvSpPr/>
          <p:nvPr/>
        </p:nvSpPr>
        <p:spPr>
          <a:xfrm>
            <a:off x="216000" y="756000"/>
            <a:ext cx="4894200" cy="20098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2:14-15  - 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Bunun üzerine RAB İsrail'e öfke-lendi. Onları, her şeylerini alan yağmacıların eline teslim etti; artık karşı koyamadıkları çevredeki düşmanlarının kölesi yaptı. 15  RAB söylediği ve ant içtiği gibi, onlara karşı olduğundan, savaşa her gittiklerinde yenilgiye uğradılar. Büyük sıkıntı içindeydiler.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"/>
          <p:cNvSpPr/>
          <p:nvPr/>
        </p:nvSpPr>
        <p:spPr>
          <a:xfrm>
            <a:off x="1440" y="-72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"/>
          <p:cNvSpPr/>
          <p:nvPr/>
        </p:nvSpPr>
        <p:spPr>
          <a:xfrm>
            <a:off x="5256000" y="864000"/>
            <a:ext cx="4713840" cy="455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Yağmacılar: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bütün sene boşuna çalıştın, emeğinin karşılığını alamıyorsun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Yasa 28:29-30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-  Yaptığınız her şeyde başarısız olacak, sürekli sıkıştırılacak,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yağmalanacaksınız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 Sizi kurtaran olmayacak.  30  "Bir kızla nişanlanacaksınız, ama başka biri onunla yatacak. Ev yapacak ama içinde oturmayacaksınız. Bağ dikecek ama üzümünü toplamayacaksınız.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Kölelik: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Yasa 28:47-48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-  Madem bolluk zamanında Tanrınız RAB'be sevinçle, hoşnutlukla kulluk etmediniz, 48  RAB'bin üzerinize göndere-ceği düşmanlara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kölelik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edeceksiniz. 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0" name=""/>
          <p:cNvPicPr/>
          <p:nvPr/>
        </p:nvPicPr>
        <p:blipFill>
          <a:blip r:embed="rId1"/>
          <a:stretch/>
        </p:blipFill>
        <p:spPr>
          <a:xfrm>
            <a:off x="576000" y="2880000"/>
            <a:ext cx="4031640" cy="2589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"/>
          <p:cNvSpPr/>
          <p:nvPr/>
        </p:nvSpPr>
        <p:spPr>
          <a:xfrm>
            <a:off x="396000" y="792000"/>
            <a:ext cx="4246200" cy="393012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2:16-18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16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Sonra RAB onları yağmacıların elinden kurtaran Hakim çıkardı.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17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Ama Hakimi de dinlemediler. RAB'be vefasızlık ederek başka ilahlara taptılar. RAB'bin buyruklarını yerine getiren ataları gibi davranmadılar, onların izlediği yoldan çabucak saptılar.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18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RAB onlar için ne zaman bir hakim çıkardıysa, onunla birlikte oldu; hakim yaşadığı sürece onları düşmanlarının elinden kurtardı. Baskı ve zulüm altında inledikleri zaman RAB onlara acıyordu.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"/>
          <p:cNvSpPr/>
          <p:nvPr/>
        </p:nvSpPr>
        <p:spPr>
          <a:xfrm>
            <a:off x="1440" y="-72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3" name=""/>
          <p:cNvGrpSpPr/>
          <p:nvPr/>
        </p:nvGrpSpPr>
        <p:grpSpPr>
          <a:xfrm>
            <a:off x="4916160" y="864000"/>
            <a:ext cx="4910040" cy="2239200"/>
            <a:chOff x="4916160" y="864000"/>
            <a:chExt cx="4910040" cy="2239200"/>
          </a:xfrm>
        </p:grpSpPr>
        <p:pic>
          <p:nvPicPr>
            <p:cNvPr id="174" name=""/>
            <p:cNvPicPr/>
            <p:nvPr/>
          </p:nvPicPr>
          <p:blipFill>
            <a:blip r:embed="rId1"/>
            <a:stretch/>
          </p:blipFill>
          <p:spPr>
            <a:xfrm>
              <a:off x="4916160" y="864000"/>
              <a:ext cx="4910040" cy="22392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75" name=""/>
            <p:cNvSpPr/>
            <p:nvPr/>
          </p:nvSpPr>
          <p:spPr>
            <a:xfrm>
              <a:off x="5309640" y="2592000"/>
              <a:ext cx="4126680" cy="378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bg-BG" sz="2000" b="1" u="none" strike="noStrike">
                  <a:solidFill>
                    <a:srgbClr val="ffff00"/>
                  </a:solidFill>
                  <a:effectLst/>
                  <a:uFillTx/>
                  <a:latin typeface="Georgia"/>
                  <a:ea typeface="DejaVu Sans"/>
                </a:rPr>
                <a:t>Günah ve Tövbe kısır döngüsü</a:t>
              </a:r>
              <a:endPara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"/>
          <p:cNvSpPr/>
          <p:nvPr/>
        </p:nvSpPr>
        <p:spPr>
          <a:xfrm>
            <a:off x="360000" y="828000"/>
            <a:ext cx="4390200" cy="447876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2:19-23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19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Ne var ki, Hakim ölür ölmez yine başka ilahlara bağlanıyor, onlara kulluk edip tapıyorlardı. Bu yolda atalarından beter oldular. Yaptıkları kötülüklerden ve inatçılıktan vazgeçmediler. 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20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RAB bu yüzden İsrail'e öfkelenerek şöyle dedi: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i="1" u="none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"Madem bu ulus atalarının uymasını buyurduğum antlaşmayı bozdu ve sözümü dinlemedi, </a:t>
            </a:r>
            <a:r>
              <a:rPr lang="bg-BG" sz="1400" b="0" i="1" u="none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21</a:t>
            </a:r>
            <a:r>
              <a:rPr lang="bg-BG" sz="1800" b="0" i="1" u="none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  ben de Yeşu öldüğünde bu topraklarda bıraktığı ulusların hiçbirini artık önlerinden </a:t>
            </a:r>
            <a:r>
              <a:rPr lang="bg-BG" sz="1800" b="0" i="1" u="sng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kovmayacağım</a:t>
            </a:r>
            <a:r>
              <a:rPr lang="bg-BG" sz="1800" b="0" i="1" u="none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i="1" u="none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22</a:t>
            </a:r>
            <a:r>
              <a:rPr lang="bg-BG" sz="1800" b="0" i="1" u="none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  Ataları gibi özenle RAB'bin yolundan gidip gitmeyeceklerini görmek için onları bu uluslarla </a:t>
            </a:r>
            <a:r>
              <a:rPr lang="bg-BG" sz="1800" b="0" i="1" u="sng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sınayacağım</a:t>
            </a:r>
            <a:r>
              <a:rPr lang="bg-BG" sz="1800" b="0" i="1" u="none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."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"/>
          <p:cNvSpPr/>
          <p:nvPr/>
        </p:nvSpPr>
        <p:spPr>
          <a:xfrm>
            <a:off x="1440" y="-72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8" name=""/>
          <p:cNvGrpSpPr/>
          <p:nvPr/>
        </p:nvGrpSpPr>
        <p:grpSpPr>
          <a:xfrm>
            <a:off x="4916160" y="864360"/>
            <a:ext cx="4910040" cy="2239200"/>
            <a:chOff x="4916160" y="864360"/>
            <a:chExt cx="4910040" cy="2239200"/>
          </a:xfrm>
        </p:grpSpPr>
        <p:pic>
          <p:nvPicPr>
            <p:cNvPr id="179" name=""/>
            <p:cNvPicPr/>
            <p:nvPr/>
          </p:nvPicPr>
          <p:blipFill>
            <a:blip r:embed="rId1"/>
            <a:stretch/>
          </p:blipFill>
          <p:spPr>
            <a:xfrm>
              <a:off x="4916160" y="864360"/>
              <a:ext cx="4910040" cy="22392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80" name=""/>
            <p:cNvSpPr/>
            <p:nvPr/>
          </p:nvSpPr>
          <p:spPr>
            <a:xfrm>
              <a:off x="5309640" y="2592360"/>
              <a:ext cx="4126680" cy="378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bg-BG" sz="2000" b="1" u="none" strike="noStrike">
                  <a:solidFill>
                    <a:srgbClr val="ffff00"/>
                  </a:solidFill>
                  <a:effectLst/>
                  <a:uFillTx/>
                  <a:latin typeface="Georgia"/>
                  <a:ea typeface="DejaVu Sans"/>
                </a:rPr>
                <a:t>Günah ve Tövbe kısır döngüsü</a:t>
              </a:r>
              <a:endPara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81" name=""/>
          <p:cNvSpPr/>
          <p:nvPr/>
        </p:nvSpPr>
        <p:spPr>
          <a:xfrm>
            <a:off x="5184000" y="3275280"/>
            <a:ext cx="4390200" cy="9126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23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RAB o ulusları hemen kovmamış, Yeşu'nun eline teslim etmeyerek ülkelerinde kalmalarına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izin vermişti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"/>
          <p:cNvPicPr/>
          <p:nvPr/>
        </p:nvPicPr>
        <p:blipFill>
          <a:blip r:embed="rId1"/>
          <a:stretch/>
        </p:blipFill>
        <p:spPr>
          <a:xfrm>
            <a:off x="6588720" y="424080"/>
            <a:ext cx="3489480" cy="5235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3" name=""/>
          <p:cNvSpPr/>
          <p:nvPr/>
        </p:nvSpPr>
        <p:spPr>
          <a:xfrm>
            <a:off x="-3600" y="555480"/>
            <a:ext cx="3241440" cy="511236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3:1-3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  Kenan'daki savaşların hiçbirine katılmamış olan İsrailliler'i sınamak ve hiç savaş deneyimi olmayan yeni kuşaklara savaş eğitimi vermek için RAB'bin dokunmadığı uluslar şunlardır: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beş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Filist Beyliği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bütün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Kenanlılar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Saydalılar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Baal-Hermon Dağı'ndan Levo-Hamat'a kadar uzanan Lübnan dağlarında yaşayan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Hivliler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4" name=""/>
          <p:cNvPicPr/>
          <p:nvPr/>
        </p:nvPicPr>
        <p:blipFill>
          <a:blip r:embed="rId2"/>
          <a:stretch/>
        </p:blipFill>
        <p:spPr>
          <a:xfrm>
            <a:off x="3358800" y="3672000"/>
            <a:ext cx="3299760" cy="1915560"/>
          </a:xfrm>
          <a:prstGeom prst="rect">
            <a:avLst/>
          </a:prstGeom>
          <a:noFill/>
          <a:ln w="19080">
            <a:solidFill>
              <a:srgbClr val="ffffff"/>
            </a:solidFill>
            <a:round/>
          </a:ln>
        </p:spPr>
      </p:pic>
      <p:grpSp>
        <p:nvGrpSpPr>
          <p:cNvPr id="185" name=""/>
          <p:cNvGrpSpPr/>
          <p:nvPr/>
        </p:nvGrpSpPr>
        <p:grpSpPr>
          <a:xfrm>
            <a:off x="5004000" y="684000"/>
            <a:ext cx="2931480" cy="1941840"/>
            <a:chOff x="5004000" y="684000"/>
            <a:chExt cx="2931480" cy="1941840"/>
          </a:xfrm>
        </p:grpSpPr>
        <p:pic>
          <p:nvPicPr>
            <p:cNvPr id="186" name=""/>
            <p:cNvPicPr/>
            <p:nvPr/>
          </p:nvPicPr>
          <p:blipFill>
            <a:blip r:embed="rId3"/>
            <a:stretch/>
          </p:blipFill>
          <p:spPr>
            <a:xfrm>
              <a:off x="5004000" y="684000"/>
              <a:ext cx="2931480" cy="1941840"/>
            </a:xfrm>
            <a:prstGeom prst="rect">
              <a:avLst/>
            </a:prstGeom>
            <a:noFill/>
            <a:ln w="19080">
              <a:solidFill>
                <a:srgbClr val="ffffff"/>
              </a:solidFill>
              <a:round/>
            </a:ln>
          </p:spPr>
        </p:pic>
        <p:sp>
          <p:nvSpPr>
            <p:cNvPr id="187" name=""/>
            <p:cNvSpPr/>
            <p:nvPr/>
          </p:nvSpPr>
          <p:spPr>
            <a:xfrm>
              <a:off x="5040000" y="720000"/>
              <a:ext cx="1941840" cy="60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bg-BG" sz="1800" b="1" u="none" strike="noStrike">
                  <a:solidFill>
                    <a:srgbClr val="000000"/>
                  </a:solidFill>
                  <a:effectLst/>
                  <a:uFillTx/>
                  <a:latin typeface="Georgia"/>
                  <a:ea typeface="DejaVu Sans"/>
                </a:rPr>
                <a:t>Sur ve Sayda</a:t>
              </a:r>
              <a:endPara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bg-BG" sz="1800" b="1" u="none" strike="noStrike">
                  <a:solidFill>
                    <a:srgbClr val="000000"/>
                  </a:solidFill>
                  <a:effectLst/>
                  <a:uFillTx/>
                  <a:latin typeface="Georgia"/>
                  <a:ea typeface="DejaVu Sans"/>
                </a:rPr>
                <a:t>(Finike)</a:t>
              </a:r>
              <a:endPara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pic>
        <p:nvPicPr>
          <p:cNvPr id="188" name=""/>
          <p:cNvPicPr/>
          <p:nvPr/>
        </p:nvPicPr>
        <p:blipFill>
          <a:blip r:embed="rId4"/>
          <a:stretch/>
        </p:blipFill>
        <p:spPr>
          <a:xfrm>
            <a:off x="7855920" y="1224000"/>
            <a:ext cx="2271600" cy="1581840"/>
          </a:xfrm>
          <a:prstGeom prst="rect">
            <a:avLst/>
          </a:prstGeom>
          <a:noFill/>
          <a:ln w="19080">
            <a:solidFill>
              <a:srgbClr val="ffffff"/>
            </a:solidFill>
            <a:round/>
          </a:ln>
        </p:spPr>
      </p:pic>
      <p:sp>
        <p:nvSpPr>
          <p:cNvPr id="189" name=""/>
          <p:cNvSpPr/>
          <p:nvPr/>
        </p:nvSpPr>
        <p:spPr>
          <a:xfrm>
            <a:off x="8640000" y="1224000"/>
            <a:ext cx="1293840" cy="34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Georgia"/>
                <a:ea typeface="DejaVu Sans"/>
              </a:rPr>
              <a:t>Hivliler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"/>
          <p:cNvSpPr/>
          <p:nvPr/>
        </p:nvSpPr>
        <p:spPr>
          <a:xfrm rot="17863800">
            <a:off x="7254000" y="3632400"/>
            <a:ext cx="1964880" cy="357840"/>
          </a:xfrm>
          <a:prstGeom prst="rect">
            <a:avLst/>
          </a:prstGeom>
          <a:solidFill>
            <a:srgbClr val="ffe4b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pc="139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KENANLILAR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"/>
          <p:cNvSpPr/>
          <p:nvPr/>
        </p:nvSpPr>
        <p:spPr>
          <a:xfrm>
            <a:off x="1440" y="-72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"/>
          <p:cNvPicPr/>
          <p:nvPr/>
        </p:nvPicPr>
        <p:blipFill>
          <a:blip r:embed="rId1"/>
          <a:stretch/>
        </p:blipFill>
        <p:spPr>
          <a:xfrm>
            <a:off x="5436000" y="540360"/>
            <a:ext cx="4677480" cy="5127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3" name=""/>
          <p:cNvSpPr/>
          <p:nvPr/>
        </p:nvSpPr>
        <p:spPr>
          <a:xfrm rot="17863800">
            <a:off x="6356520" y="1975320"/>
            <a:ext cx="19648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pc="139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KENANLILAR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"/>
          <p:cNvSpPr/>
          <p:nvPr/>
        </p:nvSpPr>
        <p:spPr>
          <a:xfrm>
            <a:off x="360000" y="936000"/>
            <a:ext cx="4465440" cy="35600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3:4-6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RAB İsrailliler'i sınamak, Musa aracılığıyla atalarına verdiği buyrukları yerine getirip getirmeyeceklerini görmek için bu ulusları ülkelerinde bıraktı.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5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Böylece İsrailliler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Kenan - Hitit - Amor - Periz - Hiv - Yevus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halkları arasında yaşadılar.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6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Onlardan kız aldılar, kızlarını onların oğullarına verdiler ve onların ilahlarına taptılar.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"/>
          <p:cNvSpPr/>
          <p:nvPr/>
        </p:nvSpPr>
        <p:spPr>
          <a:xfrm>
            <a:off x="7308000" y="792000"/>
            <a:ext cx="1293840" cy="35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Hivliler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"/>
          <p:cNvSpPr/>
          <p:nvPr/>
        </p:nvSpPr>
        <p:spPr>
          <a:xfrm>
            <a:off x="6588000" y="3456000"/>
            <a:ext cx="1293840" cy="35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Yevuslular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"/>
          <p:cNvSpPr/>
          <p:nvPr/>
        </p:nvSpPr>
        <p:spPr>
          <a:xfrm rot="18525000">
            <a:off x="7850160" y="2598840"/>
            <a:ext cx="1293840" cy="35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Amorlular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"/>
          <p:cNvSpPr/>
          <p:nvPr/>
        </p:nvSpPr>
        <p:spPr>
          <a:xfrm rot="18525000">
            <a:off x="7742160" y="3966840"/>
            <a:ext cx="1293840" cy="35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Amorlular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"/>
          <p:cNvSpPr/>
          <p:nvPr/>
        </p:nvSpPr>
        <p:spPr>
          <a:xfrm rot="18525000">
            <a:off x="7886160" y="1482840"/>
            <a:ext cx="1293840" cy="35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Amorlular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"/>
          <p:cNvSpPr/>
          <p:nvPr/>
        </p:nvSpPr>
        <p:spPr>
          <a:xfrm>
            <a:off x="6768000" y="2088000"/>
            <a:ext cx="1293840" cy="35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Perizliler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"/>
          <p:cNvSpPr/>
          <p:nvPr/>
        </p:nvSpPr>
        <p:spPr>
          <a:xfrm>
            <a:off x="6480000" y="3960000"/>
            <a:ext cx="1293840" cy="35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Hititliler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"/>
          <p:cNvSpPr/>
          <p:nvPr/>
        </p:nvSpPr>
        <p:spPr>
          <a:xfrm>
            <a:off x="6696000" y="2952000"/>
            <a:ext cx="1293840" cy="35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Amorlular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"/>
          <p:cNvSpPr/>
          <p:nvPr/>
        </p:nvSpPr>
        <p:spPr>
          <a:xfrm>
            <a:off x="1440" y="-72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"/>
          <p:cNvSpPr/>
          <p:nvPr/>
        </p:nvSpPr>
        <p:spPr>
          <a:xfrm>
            <a:off x="1440" y="-720"/>
            <a:ext cx="10077480" cy="53964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"/>
          <p:cNvSpPr/>
          <p:nvPr/>
        </p:nvSpPr>
        <p:spPr>
          <a:xfrm>
            <a:off x="432000" y="1188000"/>
            <a:ext cx="4210200" cy="2266200"/>
          </a:xfrm>
          <a:prstGeom prst="rect">
            <a:avLst/>
          </a:prstGeom>
          <a:solidFill>
            <a:srgbClr val="ffa07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Kuran, Maide 5:5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Daha önce kendilerine kitap verilenlerden olan iffetli kadınlarla ... evlenmek ... size helâldir.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Kuran, Bakara 2:221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İman etmedikleri sürece Allah’a ortak koşan kadınlarla evlenmeyin.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"/>
          <p:cNvSpPr/>
          <p:nvPr/>
        </p:nvSpPr>
        <p:spPr>
          <a:xfrm>
            <a:off x="4932000" y="1188000"/>
            <a:ext cx="4714200" cy="2266200"/>
          </a:xfrm>
          <a:prstGeom prst="rect">
            <a:avLst/>
          </a:prstGeom>
          <a:solidFill>
            <a:srgbClr val="87ce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Yasa 7:3-4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Kız alıp vermeyeceksiniz. Kızlarınızı oğullarına vermeyeceksiniz; oğullarınıza da onlardan kız almayacaksınız.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Çünkü onlar oğullarınızı beni izlemekten saptıracak, başka ilahlara tapmalarına neden olacaklardır. O zaman RAB size öfkelenecek ve sizi çabucak yok edecek.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"/>
          <p:cNvSpPr/>
          <p:nvPr/>
        </p:nvSpPr>
        <p:spPr>
          <a:xfrm>
            <a:off x="1260000" y="792000"/>
            <a:ext cx="2438280" cy="39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400" b="1" u="none" strike="noStrike">
                <a:solidFill>
                  <a:srgbClr val="006400"/>
                </a:solidFill>
                <a:effectLst/>
                <a:uFillTx/>
                <a:latin typeface="Palatino Linotype"/>
                <a:ea typeface="DejaVu Sans"/>
              </a:rPr>
              <a:t>İnsan düşüncesi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"/>
          <p:cNvSpPr/>
          <p:nvPr/>
        </p:nvSpPr>
        <p:spPr>
          <a:xfrm>
            <a:off x="6084000" y="792000"/>
            <a:ext cx="2401920" cy="39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400" b="1" u="none" strike="noStrike">
                <a:solidFill>
                  <a:srgbClr val="006400"/>
                </a:solidFill>
                <a:effectLst/>
                <a:uFillTx/>
                <a:latin typeface="Palatino Linotype"/>
                <a:ea typeface="DejaVu Sans"/>
              </a:rPr>
              <a:t>Ruhsal düşünce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"/>
          <p:cNvSpPr/>
          <p:nvPr/>
        </p:nvSpPr>
        <p:spPr>
          <a:xfrm>
            <a:off x="324000" y="3637800"/>
            <a:ext cx="2482200" cy="111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i="1" u="none" strike="noStrike">
                <a:solidFill>
                  <a:srgbClr val="2f4f4f"/>
                </a:solidFill>
                <a:effectLst/>
                <a:uFillTx/>
                <a:latin typeface="Arial"/>
                <a:ea typeface="DejaVu Sans"/>
              </a:rPr>
              <a:t>"Gelin bizim haneye geldi mi, o bize uyacak. Biz onu imanlı yapacaz."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"/>
          <p:cNvSpPr/>
          <p:nvPr/>
        </p:nvSpPr>
        <p:spPr>
          <a:xfrm>
            <a:off x="7452000" y="3672000"/>
            <a:ext cx="2158200" cy="136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i="1" u="none" strike="noStrike">
                <a:solidFill>
                  <a:srgbClr val="2f4f4f"/>
                </a:solidFill>
                <a:effectLst/>
                <a:uFillTx/>
                <a:latin typeface="Arial"/>
                <a:ea typeface="DejaVu Sans"/>
              </a:rPr>
              <a:t>"İmansız taraf, erkek olsun kız olsun, imanlı tarafı hep aşağı çekecek."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1" name=""/>
          <p:cNvPicPr/>
          <p:nvPr/>
        </p:nvPicPr>
        <p:blipFill>
          <a:blip r:embed="rId1"/>
          <a:stretch/>
        </p:blipFill>
        <p:spPr>
          <a:xfrm>
            <a:off x="5256000" y="3600000"/>
            <a:ext cx="1942200" cy="1942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2" name=""/>
          <p:cNvPicPr/>
          <p:nvPr/>
        </p:nvPicPr>
        <p:blipFill>
          <a:blip r:embed="rId2"/>
          <a:stretch/>
        </p:blipFill>
        <p:spPr>
          <a:xfrm>
            <a:off x="3132000" y="3600000"/>
            <a:ext cx="1942200" cy="1942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" dur="indefinite" restart="never" nodeType="tmRoot">
          <p:childTnLst>
            <p:seq>
              <p:cTn id="40" dur="indefinite" nodeType="mainSeq">
                <p:childTnLst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44067</TotalTime>
  <Application>LibreOffice/25.8.6.2$Windows_X86_64 LibreOffice_project/b4b39682cd9868fa725bc664aff94278d315bd04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2014-09-10T09:14:22Z</dcterms:created>
  <dc:creator/>
  <dc:description/>
  <dc:language>bg-BG</dc:language>
  <cp:lastModifiedBy/>
  <cp:lastPrinted>2026-05-05T16:02:25Z</cp:lastPrinted>
  <dcterms:modified xsi:type="dcterms:W3CDTF">2026-06-15T05:59:09Z</dcterms:modified>
  <cp:revision>207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