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BB61018-9B67-443F-82B7-014EDBA3FD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9576703-07CA-40FC-8F30-7F092E4445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EC7E1F5-253F-4D15-8B48-2F8DC5C3645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E40BDDE-E349-49CC-A0A5-09D665B556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C0FB371-7241-4634-B6AC-F9D3590B7D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3793B47-D559-43A5-956E-046C80D78F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1018BF5-D517-482E-83ED-6A82C69C8B4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A4ABEAD-E48C-4E4C-AF88-FDC76321B7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5B376DD9-9165-4932-A445-BA06190D35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13F0E86F-5086-46AA-B6C1-EE448E58478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45A97C89-63F2-4DDE-9D9C-75F9B371C0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EBC37374-DBDB-4144-94C4-D6EE2DA891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6659803E-3016-41C4-A0FE-5B7DA5EF43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3280" y="370440"/>
            <a:ext cx="90363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8CB3BF3D-9B73-458B-971F-F5D20516FA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6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7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8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9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0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1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2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3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856E2FC7-9A69-4EBB-B217-76C4B901415B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10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ftr" idx="4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EE9090CE-58DE-450C-88A3-6FD846FD328B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6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280" y="54576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120" cy="32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B556B25A-294A-4C4D-AF45-24A3C083E8DE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  <p:sldLayoutId id="2147483654" r:id="rId3"/>
    <p:sldLayoutId id="2147483655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03280" y="54576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ftr" idx="10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Num" idx="11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FAA66A37-746E-4E38-A1D7-0BD5A8FF710B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12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ftr" idx="13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sldNum" idx="14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74E2F8DB-FDA8-45B0-A07D-15133EC8938A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dt" idx="15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ftr" idx="16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sldNum" idx="17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0AFEF67F-B6DF-4BA6-B7A4-AA76C43F9499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18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ftr" idx="19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sldNum" idx="20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FB6C0A37-0720-4787-86EA-1FD41D98B284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dt" idx="21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ftr" idx="22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sldNum" idx="23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5C057E53-8912-4F18-A695-73722BBCAF49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24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ftr" idx="25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26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CE56FBF0-993B-4C9D-9C7B-D48F893F84F7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27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ftr" idx="28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sldNum" idx="29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E80A8E53-ADC2-47C6-B8AF-229DCACE9FD7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dt" idx="30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3280" y="54540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bg-BG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ftr" idx="31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sldNum" idx="32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8112C7A5-B57E-4DE5-BAD2-BD088D05C4B4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dt" idx="33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3280" y="54576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ftr" idx="34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sldNum" idx="35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F65CA3D4-DD47-4959-906B-9F4CEAD21FF2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dt" idx="36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3280" y="545760"/>
            <a:ext cx="90363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120" cy="32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ftr" idx="37"/>
          </p:nvPr>
        </p:nvSpPr>
        <p:spPr>
          <a:xfrm>
            <a:off x="3448080" y="5165640"/>
            <a:ext cx="31611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sldNum" idx="38"/>
          </p:nvPr>
        </p:nvSpPr>
        <p:spPr>
          <a:xfrm>
            <a:off x="722736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D3E0A960-E3E4-4C33-B33F-21107EEB8046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dt" idx="39"/>
          </p:nvPr>
        </p:nvSpPr>
        <p:spPr>
          <a:xfrm>
            <a:off x="502920" y="5165640"/>
            <a:ext cx="2313360" cy="356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slideLayout" Target="../slideLayouts/slideLayout1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/>
          <p:cNvPicPr/>
          <p:nvPr/>
        </p:nvPicPr>
        <p:blipFill>
          <a:blip r:embed="rId1"/>
          <a:stretch/>
        </p:blipFill>
        <p:spPr>
          <a:xfrm>
            <a:off x="0" y="0"/>
            <a:ext cx="10087200" cy="568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/>
          <p:nvPr/>
        </p:nvSpPr>
        <p:spPr>
          <a:xfrm>
            <a:off x="3311640" y="852480"/>
            <a:ext cx="5751720" cy="65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34280" bIns="45000" anchor="t">
            <a:noAutofit/>
          </a:bodyPr>
          <a:p>
            <a:pPr>
              <a:lnSpc>
                <a:spcPct val="84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4400" b="1" u="none" strike="noStrik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1. Korintliler</a:t>
            </a:r>
            <a:r>
              <a:rPr lang="de-DE" sz="4000" b="1" u="none" strike="noStrik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 </a:t>
            </a:r>
            <a:r>
              <a:rPr lang="de-DE" sz="4000" b="1" u="none" strike="noStrike">
                <a:solidFill>
                  <a:srgbClr val="696969"/>
                </a:solidFill>
                <a:effectLst/>
                <a:uFillTx/>
                <a:latin typeface="Palatino Linotype"/>
                <a:ea typeface="DejaVu Sans"/>
              </a:rPr>
              <a:t>mektubu</a:t>
            </a:r>
            <a:endParaRPr lang="bg-BG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3780000" y="304920"/>
            <a:ext cx="503244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1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800" b="1" u="none" strike="noStrike">
                <a:solidFill>
                  <a:srgbClr val="b22222"/>
                </a:solidFill>
                <a:effectLst/>
                <a:uFillTx/>
                <a:latin typeface="Tahoma"/>
                <a:ea typeface="DejaVu Sans"/>
              </a:rPr>
              <a:t>Kaos Kilisesi Korint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2268000" y="4823280"/>
            <a:ext cx="7553880" cy="640080"/>
          </a:xfrm>
          <a:prstGeom prst="rect">
            <a:avLst/>
          </a:prstGeom>
          <a:solidFill>
            <a:srgbClr val="f0e68c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5800" bIns="45000" anchor="ctr">
            <a:noAutofit/>
          </a:bodyPr>
          <a:p>
            <a:pPr algn="ctr">
              <a:lnSpc>
                <a:spcPct val="97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Ders 13 – BEDENİN DİRİLİŞİ  </a:t>
            </a:r>
            <a:r>
              <a:rPr lang="de-DE" sz="2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(bölüm 15) 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"/>
          <p:cNvGrpSpPr/>
          <p:nvPr/>
        </p:nvGrpSpPr>
        <p:grpSpPr>
          <a:xfrm>
            <a:off x="2313000" y="620640"/>
            <a:ext cx="4509000" cy="4509000"/>
            <a:chOff x="2313000" y="620640"/>
            <a:chExt cx="4509000" cy="4509000"/>
          </a:xfrm>
        </p:grpSpPr>
        <p:sp>
          <p:nvSpPr>
            <p:cNvPr id="98" name=""/>
            <p:cNvSpPr/>
            <p:nvPr/>
          </p:nvSpPr>
          <p:spPr>
            <a:xfrm>
              <a:off x="3932280" y="828720"/>
              <a:ext cx="238320" cy="327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60840" bIns="45000" anchor="t">
              <a:noAutofit/>
            </a:bodyPr>
            <a:p>
              <a:pPr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rPr>
                <a:t>„</a:t>
              </a:r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99" name=""/>
            <p:cNvPicPr/>
            <p:nvPr/>
          </p:nvPicPr>
          <p:blipFill>
            <a:blip r:embed="rId1"/>
            <a:stretch/>
          </p:blipFill>
          <p:spPr>
            <a:xfrm>
              <a:off x="2313000" y="620640"/>
              <a:ext cx="4509000" cy="4509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0" name=""/>
            <p:cNvSpPr/>
            <p:nvPr/>
          </p:nvSpPr>
          <p:spPr>
            <a:xfrm>
              <a:off x="4687920" y="830160"/>
              <a:ext cx="52092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1" name=""/>
            <p:cNvSpPr/>
            <p:nvPr/>
          </p:nvSpPr>
          <p:spPr>
            <a:xfrm>
              <a:off x="5372280" y="1082520"/>
              <a:ext cx="520920" cy="411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2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2" name=""/>
            <p:cNvSpPr/>
            <p:nvPr/>
          </p:nvSpPr>
          <p:spPr>
            <a:xfrm>
              <a:off x="5948280" y="1622520"/>
              <a:ext cx="52128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3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3" name=""/>
            <p:cNvSpPr/>
            <p:nvPr/>
          </p:nvSpPr>
          <p:spPr>
            <a:xfrm>
              <a:off x="6200640" y="2343240"/>
              <a:ext cx="52128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4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4" name=""/>
            <p:cNvSpPr/>
            <p:nvPr/>
          </p:nvSpPr>
          <p:spPr>
            <a:xfrm>
              <a:off x="6200640" y="3027240"/>
              <a:ext cx="521280" cy="411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5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5" name=""/>
            <p:cNvSpPr/>
            <p:nvPr/>
          </p:nvSpPr>
          <p:spPr>
            <a:xfrm>
              <a:off x="5911920" y="3747960"/>
              <a:ext cx="520920" cy="411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6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6" name=""/>
            <p:cNvSpPr/>
            <p:nvPr/>
          </p:nvSpPr>
          <p:spPr>
            <a:xfrm>
              <a:off x="5335560" y="4216320"/>
              <a:ext cx="52128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7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7" name=""/>
            <p:cNvSpPr/>
            <p:nvPr/>
          </p:nvSpPr>
          <p:spPr>
            <a:xfrm>
              <a:off x="4687920" y="4503600"/>
              <a:ext cx="520920" cy="411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8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8" name=""/>
            <p:cNvSpPr/>
            <p:nvPr/>
          </p:nvSpPr>
          <p:spPr>
            <a:xfrm>
              <a:off x="3932280" y="4505400"/>
              <a:ext cx="52092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9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9" name=""/>
            <p:cNvSpPr/>
            <p:nvPr/>
          </p:nvSpPr>
          <p:spPr>
            <a:xfrm>
              <a:off x="3247920" y="4253040"/>
              <a:ext cx="52128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10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0" name=""/>
            <p:cNvSpPr/>
            <p:nvPr/>
          </p:nvSpPr>
          <p:spPr>
            <a:xfrm>
              <a:off x="2708280" y="3713040"/>
              <a:ext cx="520920" cy="411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11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1" name=""/>
            <p:cNvSpPr/>
            <p:nvPr/>
          </p:nvSpPr>
          <p:spPr>
            <a:xfrm>
              <a:off x="2421000" y="3065400"/>
              <a:ext cx="52092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12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2" name=""/>
            <p:cNvSpPr/>
            <p:nvPr/>
          </p:nvSpPr>
          <p:spPr>
            <a:xfrm>
              <a:off x="2384280" y="2309760"/>
              <a:ext cx="52128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13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3" name=""/>
            <p:cNvSpPr/>
            <p:nvPr/>
          </p:nvSpPr>
          <p:spPr>
            <a:xfrm>
              <a:off x="2671920" y="1625760"/>
              <a:ext cx="52092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14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4" name=""/>
            <p:cNvSpPr/>
            <p:nvPr/>
          </p:nvSpPr>
          <p:spPr>
            <a:xfrm>
              <a:off x="3247920" y="1122480"/>
              <a:ext cx="52128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15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5" name=""/>
            <p:cNvSpPr/>
            <p:nvPr/>
          </p:nvSpPr>
          <p:spPr>
            <a:xfrm>
              <a:off x="3932280" y="835200"/>
              <a:ext cx="520920" cy="41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lang="de-DE" sz="2400" b="1" u="none" strike="noStrik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16</a:t>
              </a:r>
              <a:endPara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6" name=""/>
          <p:cNvSpPr/>
          <p:nvPr/>
        </p:nvSpPr>
        <p:spPr>
          <a:xfrm>
            <a:off x="5759280" y="569880"/>
            <a:ext cx="1937160" cy="7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Bölünmeler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1-4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6559560" y="3552840"/>
            <a:ext cx="3080160" cy="7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Zina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5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Dava açmak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6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616720" y="4884840"/>
            <a:ext cx="17924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Evlilik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7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2268360" y="5100480"/>
            <a:ext cx="276444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Kurban eti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8-10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900000" y="4367160"/>
            <a:ext cx="197208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Başörtü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-144360" y="3959280"/>
            <a:ext cx="294516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Rabbin sofrası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252360" y="1979640"/>
            <a:ext cx="2045160" cy="7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 vergileri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12-14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>
            <a:off x="1547640" y="671400"/>
            <a:ext cx="172152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Diriliş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15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-252360" y="179280"/>
            <a:ext cx="50328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4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Para toplaması + yolculuk  </a:t>
            </a:r>
            <a:r>
              <a:rPr lang="de-DE" sz="2400" b="1" u="none" strike="noStrik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16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7128000" y="1789200"/>
            <a:ext cx="2692800" cy="1184400"/>
          </a:xfrm>
          <a:prstGeom prst="rect">
            <a:avLst/>
          </a:prstGeom>
          <a:solidFill>
            <a:srgbClr val="ffefd5"/>
          </a:solidFill>
          <a:ln w="36720">
            <a:solidFill>
              <a:srgbClr val="a9a9a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73080" tIns="193320" bIns="0" anchor="ctr">
            <a:noAutofit/>
          </a:bodyPr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3200" b="1" u="none" strike="noStrike">
                <a:solidFill>
                  <a:srgbClr val="008080"/>
                </a:solidFill>
                <a:effectLst/>
                <a:uFillTx/>
                <a:latin typeface="Palatino Linotype"/>
                <a:ea typeface="DejaVu Sans"/>
              </a:rPr>
              <a:t>1.Korintliler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4200" b="1" u="none" strike="noStrik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İSKELET</a:t>
            </a:r>
            <a:endParaRPr lang="bg-BG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dur="indefinite" fill="hold">
                      <p:stCondLst>
                        <p:cond delay="indefinite"/>
                      </p:stCondLst>
                      <p:childTnLst>
                        <p:par>
                          <p:cTn id="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dur="indefinite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dur="indefinite" fill="hold">
                      <p:stCondLst>
                        <p:cond delay="indefinite"/>
                      </p:stCondLst>
                      <p:childTnLst>
                        <p:par>
                          <p:cTn id="1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1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dur="indefinite" fill="hold">
                      <p:stCondLst>
                        <p:cond delay="indefinite"/>
                      </p:stCondLst>
                      <p:childTnLst>
                        <p:par>
                          <p:cTn id="1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5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dur="indefinite" fill="hold">
                      <p:stCondLst>
                        <p:cond delay="indefinite"/>
                      </p:stCondLst>
                      <p:childTnLst>
                        <p:par>
                          <p:cTn id="1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9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dur="indefinite" fill="hold">
                      <p:stCondLst>
                        <p:cond delay="indefinite"/>
                      </p:stCondLst>
                      <p:childTnLst>
                        <p:par>
                          <p:cTn id="2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3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dur="indefinite" fill="hold">
                      <p:stCondLst>
                        <p:cond delay="indefinite"/>
                      </p:stCondLst>
                      <p:childTnLst>
                        <p:par>
                          <p:cTn id="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dur="indefinite" fill="hold">
                      <p:stCondLst>
                        <p:cond delay="indefinite"/>
                      </p:stCondLst>
                      <p:childTnLst>
                        <p:par>
                          <p:cTn id="3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1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dur="indefinite" fill="hold">
                      <p:stCondLst>
                        <p:cond delay="indefinite"/>
                      </p:stCondLst>
                      <p:childTnLst>
                        <p:par>
                          <p:cTn id="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5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dur="indefinite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dur="indefinite" fill="hold">
                      <p:stCondLst>
                        <p:cond delay="indefinite"/>
                      </p:stCondLst>
                      <p:childTnLst>
                        <p:par>
                          <p:cTn id="4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1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dur="indefinite" fill="hold">
                      <p:stCondLst>
                        <p:cond delay="indefinite"/>
                      </p:stCondLst>
                      <p:childTnLst>
                        <p:par>
                          <p:cTn id="4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5" dur="indefinite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"/>
          <p:cNvSpPr/>
          <p:nvPr/>
        </p:nvSpPr>
        <p:spPr>
          <a:xfrm>
            <a:off x="324000" y="755640"/>
            <a:ext cx="453600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0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Para toplamak meselesi (16:1-4)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576000" y="2304000"/>
            <a:ext cx="4212000" cy="31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6400"/>
                </a:solidFill>
                <a:effectLst/>
                <a:uFillTx/>
                <a:latin typeface="Trebuchet MS"/>
                <a:ea typeface="DejaVu Sans"/>
              </a:rPr>
              <a:t>Gal 2:9-10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Yakup, Kifas ve Yuhanna Allahevinin direkleri diye geçiyorlar. Onlar bana verilen merhameti görüp bana ve Bar-Nabas'a sağ ellerini uzattılar, beraber-liğimiz belli olsun diye. Biz bütün milletlere gidecekmişik, onlar da Yahudilere.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Sadece bizden rica ettiler, fukaraları hatırlayalım. Benim de zaten niyetim vardı, tam onu yapayım.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8" name=""/>
          <p:cNvPicPr/>
          <p:nvPr/>
        </p:nvPicPr>
        <p:blipFill>
          <a:blip r:embed="rId1"/>
          <a:srcRect l="0" t="13687" r="0" b="0"/>
          <a:stretch/>
        </p:blipFill>
        <p:spPr>
          <a:xfrm>
            <a:off x="5364000" y="1055880"/>
            <a:ext cx="4320000" cy="312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"/>
          <p:cNvSpPr/>
          <p:nvPr/>
        </p:nvSpPr>
        <p:spPr>
          <a:xfrm>
            <a:off x="864000" y="1197000"/>
            <a:ext cx="3132000" cy="10350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Kutsallar için para toplamak meselesine gelelim.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>
            <a:off x="7596000" y="900000"/>
            <a:ext cx="1512000" cy="540000"/>
          </a:xfrm>
          <a:prstGeom prst="roundRect">
            <a:avLst/>
          </a:prstGeom>
          <a:solidFill>
            <a:srgbClr val="ffe4b5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"Fukaraları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hatırlayın!"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5796000" y="2520000"/>
            <a:ext cx="1404000" cy="576000"/>
          </a:xfrm>
          <a:prstGeom prst="roundRect">
            <a:avLst/>
          </a:prstGeom>
          <a:solidFill>
            <a:srgbClr val="87cefa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"Onu zaten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düşündüm"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5796000" y="3163320"/>
            <a:ext cx="35280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Fukaralar = Yeruşalim kilisesi</a:t>
            </a:r>
            <a:endParaRPr lang="bg-BG" sz="1800" b="1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 txBox="1"/>
          <p:nvPr/>
        </p:nvSpPr>
        <p:spPr>
          <a:xfrm>
            <a:off x="5400000" y="4140000"/>
            <a:ext cx="4392000" cy="1488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6400"/>
                </a:solidFill>
                <a:effectLst/>
                <a:uFillTx/>
                <a:latin typeface="Trebuchet MS"/>
                <a:ea typeface="DejaVu Sans"/>
              </a:rPr>
              <a:t>Rom 15:25-27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"... zaten onlara borç-ludurlar. Çünkü milletler madem onların ruh şeylerini paylaştılar, lazım beden şeylerle de onlara hizmet etsinler.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6400"/>
                </a:solidFill>
                <a:effectLst/>
                <a:uFillTx/>
                <a:latin typeface="Trebuchet MS"/>
                <a:ea typeface="DejaVu Sans"/>
              </a:rPr>
              <a:t>2.Kor 8:1-9:15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"/>
          <p:cNvSpPr/>
          <p:nvPr/>
        </p:nvSpPr>
        <p:spPr>
          <a:xfrm>
            <a:off x="324000" y="1296000"/>
            <a:ext cx="4860000" cy="377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16:1-4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 Galatiya sancağındaki topluluklara nasıl ısmarladımsa, siz de öyle yapın: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 Her haftanın </a:t>
            </a:r>
            <a:r>
              <a:rPr lang="de-DE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birinci gününde</a:t>
            </a: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her biriniz o kadarını bir kenara koysun, </a:t>
            </a:r>
            <a:r>
              <a:rPr lang="de-DE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ne kadar Allah ona arttırdıysa</a:t>
            </a: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Öyle ki, ben ne zaman gelirsem, para toplamak olmasın.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 Ve size geldim mi, kimleri uygun görürseniz, ben </a:t>
            </a:r>
            <a:r>
              <a:rPr lang="de-DE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onlara mektuplar verip Yeruşalim</a:t>
            </a: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yollayacam, sizin yardımlarınızı götürsünler. 4 Eger benim için gitmek uygunsa, onlar benimle birlikte gelecekler.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5508000" y="1258200"/>
            <a:ext cx="3996000" cy="36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52000" indent="-252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"birinci günde" - pazar günü para toplamak tapınmanın bir paçası değildi, sadece pratik bir uygulama.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2000" indent="-252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"ne kadar Allah ona arttırdıysa" - bütün bağışlar gönüllü olmalı; onlara ondalık demek yanlıştır.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2000" indent="-252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"onlara mektuplar verecem" - toplanılan paraları idare etmek çok hassas bir konudur. Pavlus 2bana para verin1 demedi, kasayı kontrol etmedi.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360" y="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"/>
          <p:cNvSpPr/>
          <p:nvPr/>
        </p:nvSpPr>
        <p:spPr>
          <a:xfrm>
            <a:off x="324000" y="1332360"/>
            <a:ext cx="5400000" cy="4067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16:5-9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 Makedoniya sancağından geçtikten sonra size uğrayacam. (Çünkü Makedoniya'dan geçecem).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 Belki de sizde kalacam, hem de kışı bile geçirecem. Öyle ki, nereye gidersem, siz beni geçirip oraya yollarsınız.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7 Çünkü istemiyorum, sadece uğrarken görüşeyim sizinle. Ama umut ediyorum, sizinle vakıt geçireyim, eger Rab izin verirse.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 Ama Pentikost Bayramına kadar Efes kasabasında kalacam.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 Çünkü bana bir kapı açıldı, Rab için büyük ve kuvvetli işler yapayım. Çok kişi de karşı çıkıyor."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324000" y="755640"/>
            <a:ext cx="64756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0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Apostolların müjdesini hatırlayın (15:1-11)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"/>
          <p:cNvPicPr/>
          <p:nvPr/>
        </p:nvPicPr>
        <p:blipFill>
          <a:blip r:embed="rId1"/>
          <a:stretch/>
        </p:blipFill>
        <p:spPr>
          <a:xfrm>
            <a:off x="17640" y="793800"/>
            <a:ext cx="10063080" cy="676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"/>
          <p:cNvSpPr/>
          <p:nvPr/>
        </p:nvSpPr>
        <p:spPr>
          <a:xfrm>
            <a:off x="1728720" y="1044720"/>
            <a:ext cx="4319640" cy="43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0" y="0"/>
            <a:ext cx="10080720" cy="793800"/>
          </a:xfrm>
          <a:prstGeom prst="rect">
            <a:avLst/>
          </a:prstGeom>
          <a:solidFill>
            <a:srgbClr val="000080"/>
          </a:solidFill>
          <a:ln cap="sq" w="38160">
            <a:solidFill>
              <a:srgbClr val="0000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94107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bg-BG" sz="2800" b="1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2. müjdeleme gezisi:  </a:t>
            </a:r>
            <a:r>
              <a:rPr lang="bg-BG" sz="2800" b="1" u="none" strike="noStrike">
                <a:solidFill>
                  <a:srgbClr val="dcdcdc"/>
                </a:solidFill>
                <a:effectLst/>
                <a:uFillTx/>
                <a:latin typeface="Arial"/>
              </a:rPr>
              <a:t>Apo 15:36 - 18:23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>
            <a:off x="8748000" y="4152960"/>
            <a:ext cx="1218240" cy="30168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ANTAKYA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6821640" y="2795760"/>
            <a:ext cx="822240" cy="72684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Derbe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Listra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Konya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>
            <a:off x="3535200" y="2011320"/>
            <a:ext cx="731880" cy="30168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Troas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"/>
          <p:cNvSpPr/>
          <p:nvPr/>
        </p:nvSpPr>
        <p:spPr>
          <a:xfrm>
            <a:off x="2487600" y="1000080"/>
            <a:ext cx="639720" cy="30168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Filipi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1512720" y="1152360"/>
            <a:ext cx="890640" cy="30168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Selanik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604800" y="1352520"/>
            <a:ext cx="822240" cy="30168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Veriya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"/>
          <p:cNvSpPr/>
          <p:nvPr/>
        </p:nvSpPr>
        <p:spPr>
          <a:xfrm>
            <a:off x="2082960" y="3040200"/>
            <a:ext cx="731520" cy="30132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Atina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"/>
          <p:cNvSpPr/>
          <p:nvPr/>
        </p:nvSpPr>
        <p:spPr>
          <a:xfrm>
            <a:off x="1187280" y="3284640"/>
            <a:ext cx="822600" cy="30168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Korint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>
            <a:off x="4172040" y="3206880"/>
            <a:ext cx="639720" cy="30132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Efes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8291520" y="6867360"/>
            <a:ext cx="1096920" cy="30168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Yeruşalim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7007400" y="5324400"/>
            <a:ext cx="1279440" cy="514440"/>
          </a:xfrm>
          <a:prstGeom prst="rect">
            <a:avLst/>
          </a:prstGeom>
          <a:solidFill>
            <a:srgbClr val="99cc6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Barnabas ve Markos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365040" y="5394240"/>
            <a:ext cx="5691240" cy="1809720"/>
          </a:xfrm>
          <a:prstGeom prst="rect">
            <a:avLst/>
          </a:prstGeom>
          <a:solidFill>
            <a:srgbClr val="ffffff"/>
          </a:solidFill>
          <a:ln w="36000">
            <a:solidFill>
              <a:srgbClr val="8080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t">
            <a:noAutofit/>
          </a:bodyPr>
          <a:p>
            <a:pPr>
              <a:lnSpc>
                <a:spcPct val="100000"/>
              </a:lnSpc>
              <a:spcAft>
                <a:spcPts val="300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2200" b="0" u="none" strike="noStrike">
                <a:solidFill>
                  <a:srgbClr val="292f33"/>
                </a:solidFill>
                <a:effectLst/>
                <a:uFillTx/>
                <a:latin typeface="Trebuchet MS"/>
                <a:ea typeface="Verdana"/>
              </a:rPr>
              <a:t>Pavlus'un 2. müjdeleme gezisinin ağırlığı:  </a:t>
            </a:r>
            <a:r>
              <a:rPr lang="en-US" sz="2200" b="1" u="none" strike="noStrike">
                <a:solidFill>
                  <a:srgbClr val="000099"/>
                </a:solidFill>
                <a:effectLst/>
                <a:uFillTx/>
                <a:latin typeface="Trebuchet MS"/>
                <a:ea typeface="Verdana"/>
              </a:rPr>
              <a:t>YUNANİSTAN</a:t>
            </a:r>
            <a:r>
              <a:rPr lang="en-US" sz="2200" b="0" u="none" strike="noStrike">
                <a:solidFill>
                  <a:srgbClr val="292f33"/>
                </a:solidFill>
                <a:effectLst/>
                <a:uFillTx/>
                <a:latin typeface="Trebuchet MS"/>
                <a:ea typeface="Verdana"/>
              </a:rPr>
              <a:t>. Önce onun kuzey bölgesi Ma-kedonya'ya gidip Filipi, Selanik ve Veriya'da topluluk kuruyor. Sonra güney bölgesi olan Ahaya'da Atina ve Korint'i ziyaret ediyor. 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379440" y="735120"/>
            <a:ext cx="3111480" cy="3106800"/>
          </a:xfrm>
          <a:prstGeom prst="ellipse">
            <a:avLst/>
          </a:prstGeom>
          <a:noFill/>
          <a:ln w="72000">
            <a:solidFill>
              <a:srgbClr val="99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"/>
          <p:cNvSpPr txBox="1"/>
          <p:nvPr/>
        </p:nvSpPr>
        <p:spPr>
          <a:xfrm>
            <a:off x="3564000" y="2808000"/>
            <a:ext cx="2052000" cy="365040"/>
          </a:xfrm>
          <a:prstGeom prst="rect">
            <a:avLst/>
          </a:prstGeom>
          <a:solidFill>
            <a:srgbClr val="ffd700"/>
          </a:solidFill>
          <a:ln w="19080">
            <a:solidFill>
              <a:srgbClr val="000000"/>
            </a:solidFill>
            <a:round/>
          </a:ln>
        </p:spPr>
        <p:txBody>
          <a:bodyPr lIns="99360" rIns="99360" tIns="54360" bIns="54360" anchor="t" anchorCtr="1">
            <a:spAutoFit/>
          </a:bodyPr>
          <a:p>
            <a:pPr algn="ctr"/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Akvila + Priskila</a:t>
            </a:r>
            <a:endParaRPr lang="bg-BG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dur="indefinite" fill="hold">
                      <p:stCondLst>
                        <p:cond delay="0"/>
                      </p:stCondLst>
                      <p:childTnLst>
                        <p:par>
                          <p:cTn id="5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1" dur="indefinite" presetID="35" presetClass="emph" fill="hold" nodeType="afterEffect" repeatCount="indefinite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num">
                                      <p:cBhvr additive="repl">
                                        <p:cTn id="5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"/>
          <p:cNvSpPr/>
          <p:nvPr/>
        </p:nvSpPr>
        <p:spPr>
          <a:xfrm>
            <a:off x="0" y="0"/>
            <a:ext cx="10080720" cy="793800"/>
          </a:xfrm>
          <a:prstGeom prst="rect">
            <a:avLst/>
          </a:prstGeom>
          <a:solidFill>
            <a:srgbClr val="000080"/>
          </a:solidFill>
          <a:ln cap="sq" w="38160">
            <a:solidFill>
              <a:srgbClr val="0000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94107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bg-BG" sz="3200" b="1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3. müjdeleme gezisi:  18:24 - 21:16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9" name=""/>
          <p:cNvPicPr/>
          <p:nvPr/>
        </p:nvPicPr>
        <p:blipFill>
          <a:blip r:embed="rId1"/>
          <a:stretch/>
        </p:blipFill>
        <p:spPr>
          <a:xfrm>
            <a:off x="0" y="793800"/>
            <a:ext cx="10080720" cy="6788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"/>
          <p:cNvSpPr/>
          <p:nvPr/>
        </p:nvSpPr>
        <p:spPr>
          <a:xfrm>
            <a:off x="8002440" y="6904080"/>
            <a:ext cx="109728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Yeruşalim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8545680" y="4152960"/>
            <a:ext cx="109692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ANTAKYA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>
            <a:off x="3110040" y="2743200"/>
            <a:ext cx="639720" cy="301680"/>
          </a:xfrm>
          <a:prstGeom prst="rect">
            <a:avLst/>
          </a:prstGeom>
          <a:solidFill>
            <a:srgbClr val="ffff00"/>
          </a:solidFill>
          <a:ln w="36000">
            <a:solidFill>
              <a:srgbClr val="99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Efes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>
            <a:off x="561960" y="1555920"/>
            <a:ext cx="1387440" cy="30132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99"/>
                </a:solidFill>
                <a:effectLst/>
                <a:uFillTx/>
                <a:latin typeface="Arial"/>
              </a:rPr>
              <a:t>Makedonya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92160" y="3263760"/>
            <a:ext cx="91440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99"/>
                </a:solidFill>
                <a:effectLst/>
                <a:uFillTx/>
                <a:latin typeface="Arial"/>
              </a:rPr>
              <a:t>Ahaya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"/>
          <p:cNvSpPr/>
          <p:nvPr/>
        </p:nvSpPr>
        <p:spPr>
          <a:xfrm>
            <a:off x="3146400" y="3463920"/>
            <a:ext cx="90000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Miletus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"/>
          <p:cNvSpPr/>
          <p:nvPr/>
        </p:nvSpPr>
        <p:spPr>
          <a:xfrm>
            <a:off x="2743200" y="1828800"/>
            <a:ext cx="73188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Troas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>
            <a:off x="6526080" y="6580080"/>
            <a:ext cx="109692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Kayseriye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>
            <a:off x="8002440" y="6904080"/>
            <a:ext cx="109728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Yeruşalim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6583320" y="6099120"/>
            <a:ext cx="109692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Ptolomais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8002440" y="6904080"/>
            <a:ext cx="109728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Yeruşalim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>
            <a:off x="7240680" y="5715000"/>
            <a:ext cx="731880" cy="301680"/>
          </a:xfrm>
          <a:prstGeom prst="rect">
            <a:avLst/>
          </a:prstGeom>
          <a:solidFill>
            <a:srgbClr val="ff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5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Tirus</a:t>
            </a:r>
            <a:endParaRPr lang="bg-BG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"/>
          <p:cNvPicPr/>
          <p:nvPr/>
        </p:nvPicPr>
        <p:blipFill>
          <a:blip r:embed="rId1"/>
          <a:stretch/>
        </p:blipFill>
        <p:spPr>
          <a:xfrm>
            <a:off x="4875120" y="1080000"/>
            <a:ext cx="4448880" cy="274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3" name=""/>
          <p:cNvSpPr/>
          <p:nvPr/>
        </p:nvSpPr>
        <p:spPr>
          <a:xfrm>
            <a:off x="432000" y="1080000"/>
            <a:ext cx="3996000" cy="410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16:10-12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 Timoteyus gelirse, bakın, o yanınızda kalınca, sebep olmasın da korksun. Çünkü o da, aynı benim gibi Allahın işinde işliyor.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 Kimse onu hor görmesin! Onu tatlılıkla yolcu edin, bana dönsün. Çünkü ben onu bütün kardeşlerle bekliyorum."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 Apolos kardeşe gelelim: ben ona çok yalvardım, kardeşlerle birlikte size gitsin. Ama onun hiç de niyeti yok, şimdi size gelsin. Gene de ilk fırsatta size gelecek.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4860000" y="3348000"/>
            <a:ext cx="5076000" cy="194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22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Timoteyus</a:t>
            </a: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adın anlamı: "Allahtan korkan"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- 1.Tim 1:18   "Ey Timoteyus, evladım benim, senden için önceden peygamberlik sözleri geldi. Ben de sana şöyle bir görev emanet ediyorum:  O sözlerle iyi muharebede dövüş."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"/>
          <p:cNvSpPr/>
          <p:nvPr/>
        </p:nvSpPr>
        <p:spPr>
          <a:xfrm>
            <a:off x="432000" y="1080360"/>
            <a:ext cx="3672000" cy="194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16:10-12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 Apolos kardeşe gelelim: ben ona çok yalvardım, kardeşlerle birlikte size gitsin. Ama onun hiç de niyeti yok, şimdi size gelsin. Gene de ilk fırsatta size gelecek.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2916000" y="3709080"/>
            <a:ext cx="255276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"Apollos"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Pavlus Efes'te iken Apollos Koirnt'teki işini devam ettir.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8" name=""/>
          <p:cNvPicPr/>
          <p:nvPr/>
        </p:nvPicPr>
        <p:blipFill>
          <a:blip r:embed="rId1"/>
          <a:stretch/>
        </p:blipFill>
        <p:spPr>
          <a:xfrm>
            <a:off x="6372000" y="1280880"/>
            <a:ext cx="3348000" cy="40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9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"/>
          <p:cNvPicPr/>
          <p:nvPr/>
        </p:nvPicPr>
        <p:blipFill>
          <a:blip r:embed="rId1"/>
          <a:stretch/>
        </p:blipFill>
        <p:spPr>
          <a:xfrm>
            <a:off x="5400000" y="532080"/>
            <a:ext cx="4687560" cy="312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"/>
          <p:cNvPicPr/>
          <p:nvPr/>
        </p:nvPicPr>
        <p:blipFill>
          <a:blip r:embed="rId2"/>
          <a:stretch/>
        </p:blipFill>
        <p:spPr>
          <a:xfrm>
            <a:off x="29520" y="492840"/>
            <a:ext cx="3966480" cy="270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"/>
          <p:cNvPicPr/>
          <p:nvPr/>
        </p:nvPicPr>
        <p:blipFill>
          <a:blip r:embed="rId3"/>
          <a:stretch/>
        </p:blipFill>
        <p:spPr>
          <a:xfrm>
            <a:off x="2916000" y="3126960"/>
            <a:ext cx="3797280" cy="2543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"/>
          <p:cNvPicPr/>
          <p:nvPr/>
        </p:nvPicPr>
        <p:blipFill>
          <a:blip r:embed="rId4"/>
          <a:stretch/>
        </p:blipFill>
        <p:spPr>
          <a:xfrm>
            <a:off x="0" y="3199680"/>
            <a:ext cx="2909160" cy="2471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"/>
          <p:cNvPicPr/>
          <p:nvPr/>
        </p:nvPicPr>
        <p:blipFill>
          <a:blip r:embed="rId5"/>
          <a:srcRect l="0" t="362" r="13938" b="0"/>
          <a:stretch/>
        </p:blipFill>
        <p:spPr>
          <a:xfrm>
            <a:off x="6645600" y="2916000"/>
            <a:ext cx="3435120" cy="275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"/>
          <p:cNvSpPr txBox="1"/>
          <p:nvPr/>
        </p:nvSpPr>
        <p:spPr>
          <a:xfrm>
            <a:off x="72000" y="576000"/>
            <a:ext cx="2160000" cy="415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2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Uyanık durun </a:t>
            </a:r>
            <a:endParaRPr lang="bg-BG" sz="2200" b="1" u="none" strike="noStrike">
              <a:solidFill>
                <a:srgbClr val="ffff00"/>
              </a:solidFill>
              <a:effectLst/>
              <a:uFillTx/>
              <a:latin typeface="Arial"/>
            </a:endParaRPr>
          </a:p>
        </p:txBody>
      </p:sp>
      <p:sp>
        <p:nvSpPr>
          <p:cNvPr id="186" name=""/>
          <p:cNvSpPr txBox="1"/>
          <p:nvPr/>
        </p:nvSpPr>
        <p:spPr>
          <a:xfrm>
            <a:off x="6912000" y="648000"/>
            <a:ext cx="3024000" cy="415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2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imanda sağlam durun </a:t>
            </a:r>
            <a:endParaRPr lang="bg-BG" sz="2200" b="1" u="none" strike="noStrike">
              <a:solidFill>
                <a:srgbClr val="ffff00"/>
              </a:solidFill>
              <a:effectLst/>
              <a:uFillTx/>
              <a:latin typeface="Arial"/>
            </a:endParaRPr>
          </a:p>
        </p:txBody>
      </p:sp>
      <p:sp>
        <p:nvSpPr>
          <p:cNvPr id="187" name=""/>
          <p:cNvSpPr txBox="1"/>
          <p:nvPr/>
        </p:nvSpPr>
        <p:spPr>
          <a:xfrm>
            <a:off x="144000" y="3387960"/>
            <a:ext cx="2448000" cy="399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lang="de-DE" sz="21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Erkekçe davranın</a:t>
            </a:r>
            <a:endParaRPr lang="bg-BG" sz="2100" b="1" u="none" strike="noStrike">
              <a:solidFill>
                <a:srgbClr val="ffff00"/>
              </a:solidFill>
              <a:effectLst/>
              <a:uFillTx/>
              <a:latin typeface="Arial"/>
            </a:endParaRPr>
          </a:p>
        </p:txBody>
      </p:sp>
      <p:sp>
        <p:nvSpPr>
          <p:cNvPr id="188" name=""/>
          <p:cNvSpPr txBox="1"/>
          <p:nvPr/>
        </p:nvSpPr>
        <p:spPr>
          <a:xfrm>
            <a:off x="4140000" y="3204000"/>
            <a:ext cx="1188000" cy="682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Kuvvetli olun</a:t>
            </a:r>
            <a:endParaRPr lang="bg-BG" sz="2000" b="1" u="none" strike="noStrike">
              <a:solidFill>
                <a:srgbClr val="ffff00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 txBox="1"/>
          <p:nvPr/>
        </p:nvSpPr>
        <p:spPr>
          <a:xfrm>
            <a:off x="6480000" y="4264200"/>
            <a:ext cx="3024000" cy="73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22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Her ne yaparsanız sevgiyle yapın</a:t>
            </a:r>
            <a:endParaRPr lang="bg-BG" sz="2200" b="1" u="none" strike="noStrike">
              <a:solidFill>
                <a:srgbClr val="0000cd"/>
              </a:solidFill>
              <a:effectLst/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360" y="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1.Kor 16:13-14</a:t>
            </a:r>
            <a:endParaRPr lang="bg-BG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"/>
          <p:cNvSpPr/>
          <p:nvPr/>
        </p:nvSpPr>
        <p:spPr>
          <a:xfrm>
            <a:off x="432000" y="1188000"/>
            <a:ext cx="2916000" cy="356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16:15-16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15 Kardeşler, sizden bir şey rica edeyim: Stefanus'un ev halkını tanıyorsunuz. Onlar Ahaya sancağında birinci imanlıların arasında idi, ve kendilerini </a:t>
            </a:r>
            <a:r>
              <a:rPr lang="de-DE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kutsallara hizmet</a:t>
            </a: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etmeye verdiler.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 İşte, siz böyle kişileri, hem de işe katılan ve çalışan herkesi sesleyin.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>
            <a:off x="3711240" y="1188000"/>
            <a:ext cx="4388760" cy="401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Stefanus - ilk yemişi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1.Kor 1:14-16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Allaha çok şükür, Krispus ve Gayus'tan başka hiç kimseyi vaftiz etmedim. 16 Evet, bir de İstefanas'ın ev halkını vaftiz ettim. Ondan başka hatırlamıyorum, kimseyi vaftiz edeyim.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Rabbe hizmet - kutsallara hizmet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"Rab için" birşeyler yapmak çok defa bencillik için bahana - ama kardeşlere hizmet kendini unutmak demektir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"sesleyin" - ancak hizmet ettiğin ölçüde insanlarda itaat bekleyebiliriz.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"/>
          <p:cNvSpPr/>
          <p:nvPr/>
        </p:nvSpPr>
        <p:spPr>
          <a:xfrm>
            <a:off x="639000" y="1080000"/>
            <a:ext cx="2925000" cy="29826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16:17-18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 İstefanas, Fortunatus ve Ahaykus'un geldiğine sevindim. Sizin yokluğunuzu bana unutturdular.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 Çünkü benim ruhumu ve sizin de ruhunuzu tazelediler. Onun gibi kişilere saygı gösterin.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>
            <a:off x="4212000" y="4320000"/>
            <a:ext cx="518400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"yokluğunuzu bana unutturdular"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Herhalde o 3 kardeş Korint kilisesinden Efes'e geldiler, Pavlus'u ziyaret etmek için.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6" name=""/>
          <p:cNvPicPr/>
          <p:nvPr/>
        </p:nvPicPr>
        <p:blipFill>
          <a:blip r:embed="rId1"/>
          <a:stretch/>
        </p:blipFill>
        <p:spPr>
          <a:xfrm>
            <a:off x="4030200" y="1080000"/>
            <a:ext cx="5473800" cy="307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7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"/>
          <p:cNvSpPr/>
          <p:nvPr/>
        </p:nvSpPr>
        <p:spPr>
          <a:xfrm>
            <a:off x="216000" y="972000"/>
            <a:ext cx="4968000" cy="161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16:19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Asya sancağındaki topluluklar size selam gönderiyorlar.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Akvila ile Priska</a:t>
            </a: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 onların evindeki topluluk size Rab'de yürekten selam söylüyorlar.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216000" y="2808000"/>
            <a:ext cx="5184000" cy="2160000"/>
          </a:xfrm>
          <a:prstGeom prst="rect">
            <a:avLst/>
          </a:prstGeom>
          <a:solidFill>
            <a:srgbClr val="eee8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6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8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Rom 16:3-5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3 </a:t>
            </a:r>
            <a:r>
              <a:rPr lang="en-US" sz="1800" b="1" u="sng" strike="noStrike">
                <a:solidFill>
                  <a:srgbClr val="ff3333"/>
                </a:solidFill>
                <a:effectLst/>
                <a:uFillTx/>
                <a:latin typeface="Trebuchet MS"/>
              </a:rPr>
              <a:t>Priska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 ve </a:t>
            </a:r>
            <a:r>
              <a:rPr lang="en-US" sz="1800" b="0" u="sng" strike="noStrike">
                <a:solidFill>
                  <a:srgbClr val="000000"/>
                </a:solidFill>
                <a:effectLst/>
                <a:uFillTx/>
                <a:latin typeface="Trebuchet MS"/>
              </a:rPr>
              <a:t>Akvila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'ya selam söyleyin. Onlar Mesih İsa'da benim iş arkadaşlarımdır.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4 Benim hayatım için kendi yaşamlarını bile riske attılar. Değil sade ben, milletlerden olan bütün topluluklar da onlara şükür ediyorlar.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5 Onların evindeki topluluğa da selam söyleyin.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0" name=""/>
          <p:cNvPicPr/>
          <p:nvPr/>
        </p:nvPicPr>
        <p:blipFill>
          <a:blip r:embed="rId1"/>
          <a:stretch/>
        </p:blipFill>
        <p:spPr>
          <a:xfrm>
            <a:off x="6015600" y="972000"/>
            <a:ext cx="3825000" cy="266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1" name=""/>
          <p:cNvSpPr/>
          <p:nvPr/>
        </p:nvSpPr>
        <p:spPr>
          <a:xfrm>
            <a:off x="5508000" y="3736800"/>
            <a:ext cx="5501880" cy="166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Apo 18:2 - Roma'dan kovulup </a:t>
            </a:r>
            <a:r>
              <a:rPr lang="en-US" sz="1490" b="0" u="sng" strike="noStrike">
                <a:solidFill>
                  <a:srgbClr val="000000"/>
                </a:solidFill>
                <a:effectLst/>
                <a:uFillTx/>
                <a:latin typeface="Trebuchet MS"/>
              </a:rPr>
              <a:t>Korint</a:t>
            </a: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'e taşındılar (AP)</a:t>
            </a:r>
            <a:endParaRPr lang="bg-BG" sz="1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Apo 18:18 - Pavlus'la birlikte </a:t>
            </a:r>
            <a:r>
              <a:rPr lang="en-US" sz="1490" b="0" u="sng" strike="noStrike">
                <a:solidFill>
                  <a:srgbClr val="000000"/>
                </a:solidFill>
                <a:effectLst/>
                <a:uFillTx/>
                <a:latin typeface="Trebuchet MS"/>
              </a:rPr>
              <a:t>Efes</a:t>
            </a: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'e yolculuk (PA)</a:t>
            </a:r>
            <a:endParaRPr lang="bg-BG" sz="1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Apo 18:26 - Apolos'a ders veriyorlar (PA)</a:t>
            </a:r>
            <a:endParaRPr lang="bg-BG" sz="1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Rom 16:3 - </a:t>
            </a:r>
            <a:r>
              <a:rPr lang="en-US" sz="1490" b="0" u="sng" strike="noStrike">
                <a:solidFill>
                  <a:srgbClr val="000000"/>
                </a:solidFill>
                <a:effectLst/>
                <a:uFillTx/>
                <a:latin typeface="Trebuchet MS"/>
              </a:rPr>
              <a:t>Roma</a:t>
            </a: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'da ev toplantısı  (PA)</a:t>
            </a:r>
            <a:endParaRPr lang="bg-BG" sz="1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1.Kor 16:19 - Efes'te ev toplantısı (AP)</a:t>
            </a:r>
            <a:endParaRPr lang="bg-BG" sz="1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2.Tim 4:19 - Pavlus onlara selam gönderiyor (PA)</a:t>
            </a:r>
            <a:endParaRPr lang="bg-BG" sz="1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"/>
          <p:cNvSpPr/>
          <p:nvPr/>
        </p:nvSpPr>
        <p:spPr>
          <a:xfrm>
            <a:off x="216000" y="1080000"/>
            <a:ext cx="2160000" cy="31320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16:20-24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20 Bütün kardeşler size selam gönderiyorlar.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Birbirinizi kutsal bir öpücükle selamlayın.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21 Ben, Pavlus, bu selam sözü kendi elimle yazıyorum.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>
            <a:off x="2412000" y="1238040"/>
            <a:ext cx="3888000" cy="34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"kutsal öpücük"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şükürleşmek gibi: ama erkek erkeğe, kadın kadına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imanlı hayatının önemli bir parçası: Rom 16:16; 2.Kor 13:12; 1.Sel 5:26; 1.Pet 5:14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öpücük sadece selamlaşma değil, ama kişisel bir antlaşma.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Herkes Yahuda'nın öpücüğü hatırlardı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5" name=""/>
          <p:cNvPicPr/>
          <p:nvPr/>
        </p:nvPicPr>
        <p:blipFill>
          <a:blip r:embed="rId1"/>
          <a:srcRect l="0" t="11618" r="0" b="0"/>
          <a:stretch/>
        </p:blipFill>
        <p:spPr>
          <a:xfrm>
            <a:off x="6039720" y="1080000"/>
            <a:ext cx="3896280" cy="21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6" name=""/>
          <p:cNvPicPr/>
          <p:nvPr/>
        </p:nvPicPr>
        <p:blipFill>
          <a:blip r:embed="rId2"/>
          <a:stretch/>
        </p:blipFill>
        <p:spPr>
          <a:xfrm>
            <a:off x="7539480" y="2844000"/>
            <a:ext cx="2232360" cy="266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7" name=""/>
          <p:cNvSpPr/>
          <p:nvPr/>
        </p:nvSpPr>
        <p:spPr>
          <a:xfrm>
            <a:off x="1404000" y="4450680"/>
            <a:ext cx="6224400" cy="105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"kendi elimle"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Pavlus herhalde sözleri bir sekretere dikte ederdi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ancak son sözleri bir imza gibi kendi elleriyle yazardı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/>
          <p:nvPr/>
        </p:nvSpPr>
        <p:spPr>
          <a:xfrm>
            <a:off x="324000" y="972000"/>
            <a:ext cx="3024000" cy="345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16:22-24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22 Bir kişi Rabbi sevmezse, o lanetli olsun.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Mar-anata (hani, Rabbimiz, tez gel!)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 Rab İsa'nın merhameti sizinle olsun.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24 Rab'deki sevgim hepinizle birlikte olsun. Amin.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3672000" y="792000"/>
            <a:ext cx="6116760" cy="463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"lanetli olsun"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Grekçe: anatema; İbranice: "hram" (haram)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Asıl anlam: "kutsal" = Rabbin kullanması için ayrılmış. Eğer uygunsuz biçimde kullanılırsa, lanet ve yargı getiriyor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"Maranata"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"mar-an atha" = "Rabb-imiz geliyor"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Bazıları burada bir bağlantı görüyor: "Kim Rabbi sevmezse o lanet altındadır ve Rabbin gelişinde o belli olacak: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Mat 7:22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 günde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çok kişi bana diyecek: 'Rab, Rab, biz senin adında peygamberlik etmedik mi? Senin adında kötü ruhları uğratırmadık mı? Senin adında bir sürü mucize yapmadık mı?' 23 O zaman onlara açık açık diyecem ki: 'Sizi hiç tanımadım. Gidin karşımdan, sizi kötülük işleyenler'.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>
            <a:off x="360" y="360"/>
            <a:ext cx="10087200" cy="559080"/>
          </a:xfrm>
          <a:prstGeom prst="rect">
            <a:avLst/>
          </a:prstGeom>
          <a:solidFill>
            <a:srgbClr val="191970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10. Problem: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 Para Toplaması + Yolculuk planları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	</a:t>
            </a:r>
            <a:r>
              <a:rPr lang="de-DE" sz="24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 </a:t>
            </a:r>
            <a:r>
              <a:rPr lang="de-DE" sz="2000" b="1" u="none" strike="noStrike">
                <a:solidFill>
                  <a:srgbClr val="ffff00"/>
                </a:solidFill>
                <a:effectLst/>
                <a:uFillTx/>
                <a:latin typeface="Palatino Linotype"/>
                <a:ea typeface="Microsoft YaHei"/>
              </a:rPr>
              <a:t>(Bölüm 16)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66964</TotalTime>
  <Application>LibreOffice/25.8.5.2$Windows_X86_64 LibreOffice_project/9c8b85f387cc00a89945a79c9e6239f32e450ac2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2025-06-25T07:42:56Z</dcterms:created>
  <dc:creator/>
  <dc:description/>
  <dc:language>bg-BG</dc:language>
  <cp:lastModifiedBy/>
  <cp:lastPrinted>2026-01-18T09:32:11Z</cp:lastPrinted>
  <dcterms:modified xsi:type="dcterms:W3CDTF">2026-04-10T23:11:22Z</dcterms:modified>
  <cp:revision>512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